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57" r:id="rId4"/>
    <p:sldId id="264" r:id="rId5"/>
    <p:sldId id="269" r:id="rId6"/>
    <p:sldId id="270" r:id="rId7"/>
    <p:sldId id="271" r:id="rId8"/>
    <p:sldId id="261"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179D4-8E3A-49ED-A284-6B8762A4C482}" type="datetimeFigureOut">
              <a:rPr lang="en-GB" smtClean="0"/>
              <a:t>05/11/2020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BB742-604E-4AC6-A239-B4E51B88DAD2}" type="slidenum">
              <a:rPr lang="en-GB" smtClean="0"/>
              <a:t>‹#›</a:t>
            </a:fld>
            <a:endParaRPr lang="en-GB"/>
          </a:p>
        </p:txBody>
      </p:sp>
    </p:spTree>
    <p:extLst>
      <p:ext uri="{BB962C8B-B14F-4D97-AF65-F5344CB8AC3E}">
        <p14:creationId xmlns:p14="http://schemas.microsoft.com/office/powerpoint/2010/main" val="115334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
        <p:nvSpPr>
          <p:cNvPr id="11268"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7E03202-2037-431A-AF76-60A712DBCC05}" type="slidenum">
              <a:rPr lang="en-GB" altLang="en-US" smtClean="0">
                <a:solidFill>
                  <a:srgbClr val="000000"/>
                </a:solidFill>
                <a:latin typeface="Calibri" panose="020F0502020204030204" pitchFamily="34" charset="0"/>
                <a:ea typeface="MS PGothic" panose="020B0600070205080204" pitchFamily="34" charset="-128"/>
              </a:rPr>
              <a:pPr fontAlgn="base">
                <a:spcBef>
                  <a:spcPct val="0"/>
                </a:spcBef>
                <a:spcAft>
                  <a:spcPct val="0"/>
                </a:spcAft>
              </a:pPr>
              <a:t>2</a:t>
            </a:fld>
            <a:endParaRPr lang="en-GB" altLang="en-US">
              <a:solidFill>
                <a:srgbClr val="000000"/>
              </a:solidFill>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824304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F32109-5530-4301-9CCE-4D186A77F507}"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316073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F32109-5530-4301-9CCE-4D186A77F507}"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210742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F32109-5530-4301-9CCE-4D186A77F507}"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2589400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KSL slide">
    <p:spTree>
      <p:nvGrpSpPr>
        <p:cNvPr id="1" name=""/>
        <p:cNvGrpSpPr/>
        <p:nvPr/>
      </p:nvGrpSpPr>
      <p:grpSpPr>
        <a:xfrm>
          <a:off x="0" y="0"/>
          <a:ext cx="0" cy="0"/>
          <a:chOff x="0" y="0"/>
          <a:chExt cx="0" cy="0"/>
        </a:xfrm>
      </p:grpSpPr>
      <p:sp>
        <p:nvSpPr>
          <p:cNvPr id="18" name="Text Placeholder 17"/>
          <p:cNvSpPr>
            <a:spLocks noGrp="1"/>
          </p:cNvSpPr>
          <p:nvPr>
            <p:ph type="body" sz="quarter" idx="15"/>
          </p:nvPr>
        </p:nvSpPr>
        <p:spPr>
          <a:xfrm>
            <a:off x="677334" y="1332653"/>
            <a:ext cx="10799233" cy="2102879"/>
          </a:xfrm>
          <a:prstGeom prst="rect">
            <a:avLst/>
          </a:prstGeom>
        </p:spPr>
        <p:txBody>
          <a:bodyPr/>
          <a:lstStyle>
            <a:lvl1pPr marL="342900" indent="-342900">
              <a:buFontTx/>
              <a:buBlip>
                <a:blip r:embed="rId2"/>
              </a:buBlip>
              <a:defRPr sz="2400"/>
            </a:lvl1pPr>
            <a:lvl2pPr marL="742950" indent="-285750">
              <a:buFont typeface="Arial" panose="020B0604020202020204" pitchFamily="34" charset="0"/>
              <a:buChar char="•"/>
              <a:defRPr sz="2000" baseline="0"/>
            </a:lvl2pPr>
            <a:lvl3pPr marL="1143000" marR="0" indent="-228600" algn="l" defTabSz="457200" rtl="0" eaLnBrk="1" fontAlgn="base" latinLnBrk="0" hangingPunct="1">
              <a:lnSpc>
                <a:spcPct val="100000"/>
              </a:lnSpc>
              <a:spcBef>
                <a:spcPct val="20000"/>
              </a:spcBef>
              <a:spcAft>
                <a:spcPct val="0"/>
              </a:spcAft>
              <a:buClrTx/>
              <a:buSzTx/>
              <a:buFont typeface="Courier New" panose="02070309020205020404" pitchFamily="49" charset="0"/>
              <a:buChar char="o"/>
              <a:tabLst/>
              <a:defRPr sz="2000" baseline="0"/>
            </a:lvl3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677332" y="130630"/>
            <a:ext cx="10799235" cy="927463"/>
          </a:xfrm>
        </p:spPr>
        <p:txBody>
          <a:bodyPr/>
          <a:lstStyle>
            <a:lvl1pPr>
              <a:defRPr/>
            </a:lvl1pPr>
          </a:lstStyle>
          <a:p>
            <a:r>
              <a:rPr lang="en-US"/>
              <a:t>Click to edit Master title style</a:t>
            </a:r>
            <a:endParaRPr lang="en-GB" dirty="0"/>
          </a:p>
        </p:txBody>
      </p:sp>
      <p:sp>
        <p:nvSpPr>
          <p:cNvPr id="4" name="Slide Number Placeholder 5"/>
          <p:cNvSpPr>
            <a:spLocks noGrp="1"/>
          </p:cNvSpPr>
          <p:nvPr>
            <p:ph type="sldNum" sz="quarter" idx="16"/>
          </p:nvPr>
        </p:nvSpPr>
        <p:spPr/>
        <p:txBody>
          <a:bodyPr/>
          <a:lstStyle>
            <a:lvl1pPr defTabSz="914400" eaLnBrk="1" fontAlgn="auto" hangingPunct="1">
              <a:spcBef>
                <a:spcPts val="0"/>
              </a:spcBef>
              <a:spcAft>
                <a:spcPts val="0"/>
              </a:spcAft>
              <a:defRPr>
                <a:ea typeface="+mn-ea"/>
              </a:defRPr>
            </a:lvl1pPr>
          </a:lstStyle>
          <a:p>
            <a:pPr>
              <a:defRPr/>
            </a:pPr>
            <a:r>
              <a:rPr lang="en-US" altLang="en-US"/>
              <a:t> Slide </a:t>
            </a:r>
            <a:fld id="{9FA782BB-8CF5-4B4C-BF6E-1F897E7A4BD9}" type="slidenum">
              <a:rPr lang="en-US" altLang="en-US"/>
              <a:pPr>
                <a:defRPr/>
              </a:pPr>
              <a:t>‹#›</a:t>
            </a:fld>
            <a:endParaRPr lang="en-US" altLang="en-US"/>
          </a:p>
        </p:txBody>
      </p:sp>
      <p:sp>
        <p:nvSpPr>
          <p:cNvPr id="5" name="Footer Placeholder 1"/>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sz="1200">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2037667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F32109-5530-4301-9CCE-4D186A77F507}"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291351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32109-5530-4301-9CCE-4D186A77F507}"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273306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DF32109-5530-4301-9CCE-4D186A77F507}"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344338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DF32109-5530-4301-9CCE-4D186A77F507}" type="datetimeFigureOut">
              <a:rPr lang="en-GB" smtClean="0"/>
              <a:t>05/11/2020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876130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DF32109-5530-4301-9CCE-4D186A77F507}" type="datetimeFigureOut">
              <a:rPr lang="en-GB" smtClean="0"/>
              <a:t>05/11/2020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317296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32109-5530-4301-9CCE-4D186A77F507}" type="datetimeFigureOut">
              <a:rPr lang="en-GB" smtClean="0"/>
              <a:t>05/11/2020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401443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F32109-5530-4301-9CCE-4D186A77F507}"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615510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F32109-5530-4301-9CCE-4D186A77F507}"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A1C06E-6FB5-441D-B717-828102F5DA1F}" type="slidenum">
              <a:rPr lang="en-GB" smtClean="0"/>
              <a:t>‹#›</a:t>
            </a:fld>
            <a:endParaRPr lang="en-GB"/>
          </a:p>
        </p:txBody>
      </p:sp>
    </p:spTree>
    <p:extLst>
      <p:ext uri="{BB962C8B-B14F-4D97-AF65-F5344CB8AC3E}">
        <p14:creationId xmlns:p14="http://schemas.microsoft.com/office/powerpoint/2010/main" val="3479371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32109-5530-4301-9CCE-4D186A77F507}" type="datetimeFigureOut">
              <a:rPr lang="en-GB" smtClean="0"/>
              <a:t>05/11/2020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C06E-6FB5-441D-B717-828102F5DA1F}" type="slidenum">
              <a:rPr lang="en-GB" smtClean="0"/>
              <a:t>‹#›</a:t>
            </a:fld>
            <a:endParaRPr lang="en-GB"/>
          </a:p>
        </p:txBody>
      </p:sp>
    </p:spTree>
    <p:extLst>
      <p:ext uri="{BB962C8B-B14F-4D97-AF65-F5344CB8AC3E}">
        <p14:creationId xmlns:p14="http://schemas.microsoft.com/office/powerpoint/2010/main" val="1147215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95124"/>
            <a:ext cx="9144000" cy="2387600"/>
          </a:xfrm>
        </p:spPr>
        <p:txBody>
          <a:bodyPr>
            <a:normAutofit fontScale="90000"/>
          </a:bodyPr>
          <a:lstStyle/>
          <a:p>
            <a:r>
              <a:rPr lang="en-US" dirty="0">
                <a:solidFill>
                  <a:srgbClr val="FF0000"/>
                </a:solidFill>
                <a:latin typeface="Comic Sans MS" panose="030F0702030302020204" pitchFamily="66" charset="0"/>
              </a:rPr>
              <a:t>P</a:t>
            </a:r>
            <a:r>
              <a:rPr lang="en-US" dirty="0">
                <a:latin typeface="Comic Sans MS" panose="030F0702030302020204" pitchFamily="66" charset="0"/>
              </a:rPr>
              <a:t>ersonal </a:t>
            </a:r>
            <a:r>
              <a:rPr lang="en-US" dirty="0">
                <a:solidFill>
                  <a:srgbClr val="FF0000"/>
                </a:solidFill>
                <a:latin typeface="Comic Sans MS" panose="030F0702030302020204" pitchFamily="66" charset="0"/>
              </a:rPr>
              <a:t>S</a:t>
            </a:r>
            <a:r>
              <a:rPr lang="en-US" dirty="0">
                <a:latin typeface="Comic Sans MS" panose="030F0702030302020204" pitchFamily="66" charset="0"/>
              </a:rPr>
              <a:t>ocial </a:t>
            </a:r>
            <a:r>
              <a:rPr lang="en-US" dirty="0">
                <a:solidFill>
                  <a:srgbClr val="FF0000"/>
                </a:solidFill>
                <a:latin typeface="Comic Sans MS" panose="030F0702030302020204" pitchFamily="66" charset="0"/>
              </a:rPr>
              <a:t>H</a:t>
            </a:r>
            <a:r>
              <a:rPr lang="en-US" dirty="0">
                <a:latin typeface="Comic Sans MS" panose="030F0702030302020204" pitchFamily="66" charset="0"/>
              </a:rPr>
              <a:t>ealth </a:t>
            </a:r>
            <a:r>
              <a:rPr lang="en-US" dirty="0">
                <a:solidFill>
                  <a:srgbClr val="FF0000"/>
                </a:solidFill>
                <a:latin typeface="Comic Sans MS" panose="030F0702030302020204" pitchFamily="66" charset="0"/>
              </a:rPr>
              <a:t>E</a:t>
            </a:r>
            <a:r>
              <a:rPr lang="en-US" dirty="0">
                <a:latin typeface="Comic Sans MS" panose="030F0702030302020204" pitchFamily="66" charset="0"/>
              </a:rPr>
              <a:t>conomics (</a:t>
            </a:r>
            <a:r>
              <a:rPr lang="en-US" dirty="0">
                <a:solidFill>
                  <a:srgbClr val="FF0000"/>
                </a:solidFill>
                <a:latin typeface="Comic Sans MS" panose="030F0702030302020204" pitchFamily="66" charset="0"/>
              </a:rPr>
              <a:t>PSHE</a:t>
            </a:r>
            <a:r>
              <a:rPr lang="en-US" dirty="0">
                <a:latin typeface="Comic Sans MS" panose="030F0702030302020204" pitchFamily="66" charset="0"/>
              </a:rPr>
              <a:t>) </a:t>
            </a:r>
            <a:br>
              <a:rPr lang="en-US" dirty="0">
                <a:latin typeface="Comic Sans MS" panose="030F0702030302020204" pitchFamily="66" charset="0"/>
              </a:rPr>
            </a:br>
            <a:r>
              <a:rPr lang="en-US" dirty="0">
                <a:latin typeface="Comic Sans MS" panose="030F0702030302020204" pitchFamily="66" charset="0"/>
              </a:rPr>
              <a:t>and </a:t>
            </a:r>
            <a:br>
              <a:rPr lang="en-US" dirty="0">
                <a:latin typeface="Comic Sans MS" panose="030F0702030302020204" pitchFamily="66" charset="0"/>
              </a:rPr>
            </a:br>
            <a:r>
              <a:rPr lang="en-US" dirty="0">
                <a:solidFill>
                  <a:srgbClr val="FF0000"/>
                </a:solidFill>
                <a:latin typeface="Comic Sans MS" panose="030F0702030302020204" pitchFamily="66" charset="0"/>
              </a:rPr>
              <a:t>R</a:t>
            </a:r>
            <a:r>
              <a:rPr lang="en-US" dirty="0">
                <a:latin typeface="Comic Sans MS" panose="030F0702030302020204" pitchFamily="66" charset="0"/>
              </a:rPr>
              <a:t>elationships and </a:t>
            </a:r>
            <a:r>
              <a:rPr lang="en-US" dirty="0">
                <a:solidFill>
                  <a:srgbClr val="FF0000"/>
                </a:solidFill>
                <a:latin typeface="Comic Sans MS" panose="030F0702030302020204" pitchFamily="66" charset="0"/>
              </a:rPr>
              <a:t>S</a:t>
            </a:r>
            <a:r>
              <a:rPr lang="en-US" dirty="0">
                <a:latin typeface="Comic Sans MS" panose="030F0702030302020204" pitchFamily="66" charset="0"/>
              </a:rPr>
              <a:t>ex </a:t>
            </a:r>
            <a:r>
              <a:rPr lang="en-US" dirty="0">
                <a:solidFill>
                  <a:srgbClr val="FF0000"/>
                </a:solidFill>
                <a:latin typeface="Comic Sans MS" panose="030F0702030302020204" pitchFamily="66" charset="0"/>
              </a:rPr>
              <a:t>E</a:t>
            </a:r>
            <a:r>
              <a:rPr lang="en-US" dirty="0">
                <a:latin typeface="Comic Sans MS" panose="030F0702030302020204" pitchFamily="66" charset="0"/>
              </a:rPr>
              <a:t>ducation (</a:t>
            </a:r>
            <a:r>
              <a:rPr lang="en-US" dirty="0">
                <a:solidFill>
                  <a:srgbClr val="FF0000"/>
                </a:solidFill>
                <a:latin typeface="Comic Sans MS" panose="030F0702030302020204" pitchFamily="66" charset="0"/>
              </a:rPr>
              <a:t>RSE</a:t>
            </a:r>
            <a:r>
              <a:rPr lang="en-US" dirty="0">
                <a:latin typeface="Comic Sans MS" panose="030F0702030302020204" pitchFamily="66" charset="0"/>
              </a:rPr>
              <a:t>)</a:t>
            </a:r>
            <a:endParaRPr lang="en-GB" dirty="0">
              <a:latin typeface="Comic Sans MS" panose="030F0702030302020204" pitchFamily="66" charset="0"/>
            </a:endParaRPr>
          </a:p>
        </p:txBody>
      </p:sp>
      <p:sp>
        <p:nvSpPr>
          <p:cNvPr id="3" name="Subtitle 2"/>
          <p:cNvSpPr>
            <a:spLocks noGrp="1"/>
          </p:cNvSpPr>
          <p:nvPr>
            <p:ph type="subTitle" idx="1"/>
          </p:nvPr>
        </p:nvSpPr>
        <p:spPr>
          <a:xfrm>
            <a:off x="1603131" y="5606684"/>
            <a:ext cx="9144000" cy="1655762"/>
          </a:xfrm>
        </p:spPr>
        <p:txBody>
          <a:bodyPr/>
          <a:lstStyle/>
          <a:p>
            <a:endParaRPr lang="en-GB" dirty="0">
              <a:latin typeface="Comic Sans MS" panose="030F0702030302020204" pitchFamily="66" charset="0"/>
            </a:endParaRPr>
          </a:p>
        </p:txBody>
      </p:sp>
    </p:spTree>
    <p:extLst>
      <p:ext uri="{BB962C8B-B14F-4D97-AF65-F5344CB8AC3E}">
        <p14:creationId xmlns:p14="http://schemas.microsoft.com/office/powerpoint/2010/main" val="3324429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35330" y="2132422"/>
            <a:ext cx="3595354" cy="2114914"/>
          </a:xfrm>
          <a:prstGeom prst="rect">
            <a:avLst/>
          </a:prstGeom>
        </p:spPr>
      </p:pic>
      <p:sp>
        <p:nvSpPr>
          <p:cNvPr id="3" name="Rectangle 2"/>
          <p:cNvSpPr/>
          <p:nvPr/>
        </p:nvSpPr>
        <p:spPr>
          <a:xfrm>
            <a:off x="191192" y="4570501"/>
            <a:ext cx="5137266" cy="58477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GB" sz="3200" b="1" i="1" dirty="0"/>
              <a:t>Search ‘RSE FAQ’ on GOV.UK</a:t>
            </a:r>
          </a:p>
        </p:txBody>
      </p:sp>
      <p:pic>
        <p:nvPicPr>
          <p:cNvPr id="4" name="Picture 3"/>
          <p:cNvPicPr>
            <a:picLocks noChangeAspect="1"/>
          </p:cNvPicPr>
          <p:nvPr/>
        </p:nvPicPr>
        <p:blipFill>
          <a:blip r:embed="rId3"/>
          <a:stretch>
            <a:fillRect/>
          </a:stretch>
        </p:blipFill>
        <p:spPr>
          <a:xfrm>
            <a:off x="5068477" y="2011644"/>
            <a:ext cx="6837751" cy="1795081"/>
          </a:xfrm>
          <a:prstGeom prst="rect">
            <a:avLst/>
          </a:prstGeom>
        </p:spPr>
      </p:pic>
      <p:sp>
        <p:nvSpPr>
          <p:cNvPr id="5" name="Rectangle 4"/>
          <p:cNvSpPr/>
          <p:nvPr/>
        </p:nvSpPr>
        <p:spPr>
          <a:xfrm>
            <a:off x="5500878" y="4570502"/>
            <a:ext cx="6637423" cy="58477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GB" sz="3200" b="1" i="1" dirty="0"/>
              <a:t>Search ‘RSE Parent Guide’ on GOV.UK</a:t>
            </a:r>
          </a:p>
        </p:txBody>
      </p:sp>
      <p:sp>
        <p:nvSpPr>
          <p:cNvPr id="6" name="TextBox 5"/>
          <p:cNvSpPr txBox="1"/>
          <p:nvPr/>
        </p:nvSpPr>
        <p:spPr>
          <a:xfrm>
            <a:off x="2955508" y="432261"/>
            <a:ext cx="6931442" cy="769441"/>
          </a:xfrm>
          <a:prstGeom prst="rect">
            <a:avLst/>
          </a:prstGeom>
          <a:noFill/>
        </p:spPr>
        <p:txBody>
          <a:bodyPr wrap="square" rtlCol="0">
            <a:spAutoFit/>
          </a:bodyPr>
          <a:lstStyle/>
          <a:p>
            <a:pPr algn="ctr"/>
            <a:r>
              <a:rPr lang="en-US" sz="4400" b="1" dirty="0">
                <a:latin typeface="Comic Sans MS" panose="030F0702030302020204" pitchFamily="66" charset="0"/>
              </a:rPr>
              <a:t>For more information</a:t>
            </a:r>
            <a:r>
              <a:rPr lang="en-US" sz="4400" b="1" dirty="0"/>
              <a:t>:</a:t>
            </a:r>
            <a:endParaRPr lang="en-GB" sz="4400" b="1" dirty="0"/>
          </a:p>
        </p:txBody>
      </p:sp>
    </p:spTree>
    <p:extLst>
      <p:ext uri="{BB962C8B-B14F-4D97-AF65-F5344CB8AC3E}">
        <p14:creationId xmlns:p14="http://schemas.microsoft.com/office/powerpoint/2010/main" val="299777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latin typeface="Comic Sans MS" panose="030F0702030302020204" pitchFamily="66" charset="0"/>
              </a:rPr>
              <a:t>Any questions or concerns:</a:t>
            </a:r>
            <a:endParaRPr lang="en-GB" sz="6000" b="1" dirty="0">
              <a:latin typeface="Comic Sans MS" panose="030F0702030302020204" pitchFamily="66" charset="0"/>
            </a:endParaRPr>
          </a:p>
        </p:txBody>
      </p:sp>
      <p:sp>
        <p:nvSpPr>
          <p:cNvPr id="3" name="Content Placeholder 2"/>
          <p:cNvSpPr>
            <a:spLocks noGrp="1"/>
          </p:cNvSpPr>
          <p:nvPr>
            <p:ph idx="1"/>
          </p:nvPr>
        </p:nvSpPr>
        <p:spPr>
          <a:xfrm>
            <a:off x="838200" y="2801389"/>
            <a:ext cx="10515600" cy="3375574"/>
          </a:xfrm>
        </p:spPr>
        <p:txBody>
          <a:bodyPr>
            <a:normAutofit/>
          </a:bodyPr>
          <a:lstStyle/>
          <a:p>
            <a:pPr marL="0" indent="0" algn="ctr">
              <a:buNone/>
            </a:pPr>
            <a:r>
              <a:rPr lang="en-US" sz="4400" b="1" dirty="0" err="1">
                <a:latin typeface="Comic Sans MS" panose="030F0702030302020204" pitchFamily="66" charset="0"/>
              </a:rPr>
              <a:t>Mrs</a:t>
            </a:r>
            <a:r>
              <a:rPr lang="en-US" sz="4400" b="1" dirty="0">
                <a:latin typeface="Comic Sans MS" panose="030F0702030302020204" pitchFamily="66" charset="0"/>
              </a:rPr>
              <a:t> Maria Adcock (PSHE and RSE Subject Leader)</a:t>
            </a:r>
          </a:p>
          <a:p>
            <a:pPr marL="0" indent="0" algn="ctr">
              <a:buNone/>
            </a:pPr>
            <a:endParaRPr lang="en-US" sz="4400" b="1" dirty="0">
              <a:latin typeface="Comic Sans MS" panose="030F0702030302020204" pitchFamily="66" charset="0"/>
            </a:endParaRPr>
          </a:p>
          <a:p>
            <a:pPr marL="0" indent="0" algn="ctr">
              <a:buNone/>
            </a:pPr>
            <a:r>
              <a:rPr lang="en-US" sz="4400" b="1" dirty="0">
                <a:latin typeface="Comic Sans MS" panose="030F0702030302020204" pitchFamily="66" charset="0"/>
              </a:rPr>
              <a:t>senco@ditchingham.norfolk.sch.uk</a:t>
            </a:r>
          </a:p>
        </p:txBody>
      </p:sp>
    </p:spTree>
    <p:extLst>
      <p:ext uri="{BB962C8B-B14F-4D97-AF65-F5344CB8AC3E}">
        <p14:creationId xmlns:p14="http://schemas.microsoft.com/office/powerpoint/2010/main" val="2215103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1"/>
          <p:cNvSpPr>
            <a:spLocks noGrp="1"/>
          </p:cNvSpPr>
          <p:nvPr>
            <p:ph type="ftr"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a:solidFill>
                  <a:srgbClr val="3E3E3E"/>
                </a:solidFill>
              </a:rPr>
              <a:t>© The Key Support Services Ltd</a:t>
            </a:r>
            <a:endParaRPr lang="en-GB" altLang="en-US" sz="1200">
              <a:solidFill>
                <a:srgbClr val="8A8D92"/>
              </a:solidFill>
              <a:latin typeface="Calibri" panose="020F0502020204030204" pitchFamily="34" charset="0"/>
            </a:endParaRPr>
          </a:p>
        </p:txBody>
      </p:sp>
      <p:sp>
        <p:nvSpPr>
          <p:cNvPr id="10243"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a:solidFill>
                  <a:srgbClr val="3E3E3E"/>
                </a:solidFill>
              </a:rPr>
              <a:t> Slide </a:t>
            </a:r>
            <a:fld id="{F108179E-90A3-4A14-9268-E73513D8FFD9}" type="slidenum">
              <a:rPr lang="en-US" altLang="en-US" smtClean="0">
                <a:solidFill>
                  <a:srgbClr val="3E3E3E"/>
                </a:solidFill>
              </a:rPr>
              <a:pPr fontAlgn="base">
                <a:spcBef>
                  <a:spcPct val="0"/>
                </a:spcBef>
                <a:spcAft>
                  <a:spcPct val="0"/>
                </a:spcAft>
              </a:pPr>
              <a:t>2</a:t>
            </a:fld>
            <a:endParaRPr lang="en-US" altLang="en-US">
              <a:solidFill>
                <a:srgbClr val="3E3E3E"/>
              </a:solidFill>
            </a:endParaRPr>
          </a:p>
        </p:txBody>
      </p:sp>
      <p:sp>
        <p:nvSpPr>
          <p:cNvPr id="11268" name="Text Placeholder 3"/>
          <p:cNvSpPr>
            <a:spLocks noGrp="1"/>
          </p:cNvSpPr>
          <p:nvPr>
            <p:ph type="body" sz="quarter" idx="15"/>
          </p:nvPr>
        </p:nvSpPr>
        <p:spPr bwMode="auto">
          <a:xfrm>
            <a:off x="1257300" y="1508125"/>
            <a:ext cx="8099425" cy="40719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buFontTx/>
              <a:buNone/>
              <a:defRPr/>
            </a:pPr>
            <a:r>
              <a:rPr lang="en-GB" altLang="en-US" dirty="0">
                <a:latin typeface="Comic Sans MS" panose="030F0702030302020204" pitchFamily="66" charset="0"/>
              </a:rPr>
              <a:t>We want to:</a:t>
            </a:r>
          </a:p>
          <a:p>
            <a:pPr eaLnBrk="1" hangingPunct="1">
              <a:defRPr/>
            </a:pPr>
            <a:r>
              <a:rPr lang="en-GB" altLang="en-US" dirty="0">
                <a:latin typeface="Comic Sans MS" panose="030F0702030302020204" pitchFamily="66" charset="0"/>
              </a:rPr>
              <a:t>Explain the changes to requirements for RSE coming in from summer 2021</a:t>
            </a:r>
          </a:p>
          <a:p>
            <a:pPr eaLnBrk="1" hangingPunct="1">
              <a:defRPr/>
            </a:pPr>
            <a:r>
              <a:rPr lang="en-GB" altLang="en-US" dirty="0">
                <a:latin typeface="Comic Sans MS" panose="030F0702030302020204" pitchFamily="66" charset="0"/>
              </a:rPr>
              <a:t>Get your views on our RSE curriculum</a:t>
            </a:r>
          </a:p>
          <a:p>
            <a:pPr eaLnBrk="1" hangingPunct="1">
              <a:defRPr/>
            </a:pPr>
            <a:r>
              <a:rPr lang="en-GB" altLang="en-US" dirty="0">
                <a:latin typeface="Comic Sans MS" panose="030F0702030302020204" pitchFamily="66" charset="0"/>
              </a:rPr>
              <a:t>Explain how we have updated our PSHE curriculum to cover the new statutory elements of RSE</a:t>
            </a:r>
          </a:p>
          <a:p>
            <a:pPr marL="0" indent="0" eaLnBrk="1" hangingPunct="1">
              <a:buFontTx/>
              <a:buNone/>
              <a:defRPr/>
            </a:pPr>
            <a:endParaRPr lang="en-GB" altLang="en-US" dirty="0"/>
          </a:p>
        </p:txBody>
      </p:sp>
      <p:sp>
        <p:nvSpPr>
          <p:cNvPr id="10245" name="Title 4"/>
          <p:cNvSpPr>
            <a:spLocks noGrp="1"/>
          </p:cNvSpPr>
          <p:nvPr>
            <p:ph type="title"/>
          </p:nvPr>
        </p:nvSpPr>
        <p:spPr>
          <a:xfrm>
            <a:off x="914400" y="92075"/>
            <a:ext cx="8099425" cy="928688"/>
          </a:xfrm>
        </p:spPr>
        <p:txBody>
          <a:bodyPr/>
          <a:lstStyle/>
          <a:p>
            <a:pPr eaLnBrk="1" hangingPunct="1"/>
            <a:r>
              <a:rPr lang="en-US" altLang="en-US" dirty="0">
                <a:latin typeface="Comic Sans MS" panose="030F0702030302020204" pitchFamily="66" charset="0"/>
              </a:rPr>
              <a:t>Objectives</a:t>
            </a:r>
          </a:p>
        </p:txBody>
      </p:sp>
    </p:spTree>
    <p:extLst>
      <p:ext uri="{BB962C8B-B14F-4D97-AF65-F5344CB8AC3E}">
        <p14:creationId xmlns:p14="http://schemas.microsoft.com/office/powerpoint/2010/main" val="1034650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omic Sans MS" panose="030F0702030302020204" pitchFamily="66" charset="0"/>
              </a:rPr>
              <a:t>What’s New?</a:t>
            </a:r>
            <a:endParaRPr lang="en-GB" b="1" dirty="0">
              <a:latin typeface="Comic Sans MS" panose="030F0702030302020204" pitchFamily="66" charset="0"/>
            </a:endParaRPr>
          </a:p>
        </p:txBody>
      </p:sp>
      <p:sp>
        <p:nvSpPr>
          <p:cNvPr id="3" name="Content Placeholder 2"/>
          <p:cNvSpPr>
            <a:spLocks noGrp="1"/>
          </p:cNvSpPr>
          <p:nvPr>
            <p:ph idx="1"/>
          </p:nvPr>
        </p:nvSpPr>
        <p:spPr>
          <a:xfrm>
            <a:off x="838200" y="1371600"/>
            <a:ext cx="10515600" cy="4805363"/>
          </a:xfrm>
        </p:spPr>
        <p:txBody>
          <a:bodyPr>
            <a:normAutofit fontScale="92500" lnSpcReduction="10000"/>
          </a:bodyPr>
          <a:lstStyle/>
          <a:p>
            <a:endParaRPr lang="en-GB" altLang="en-US" sz="2400" dirty="0"/>
          </a:p>
          <a:p>
            <a:r>
              <a:rPr lang="en-GB" altLang="en-US" sz="2400" dirty="0">
                <a:latin typeface="Comic Sans MS" panose="030F0702030302020204" pitchFamily="66" charset="0"/>
              </a:rPr>
              <a:t>We </a:t>
            </a:r>
            <a:r>
              <a:rPr lang="en-GB" altLang="en-US" sz="2400" b="1" dirty="0">
                <a:latin typeface="Comic Sans MS" panose="030F0702030302020204" pitchFamily="66" charset="0"/>
              </a:rPr>
              <a:t>must </a:t>
            </a:r>
            <a:r>
              <a:rPr lang="en-GB" altLang="en-US" sz="2400" dirty="0">
                <a:latin typeface="Comic Sans MS" panose="030F0702030302020204" pitchFamily="66" charset="0"/>
              </a:rPr>
              <a:t>provide the following to all pupils:</a:t>
            </a:r>
          </a:p>
          <a:p>
            <a:pPr lvl="1"/>
            <a:r>
              <a:rPr lang="en-GB" altLang="en-US" sz="2100" dirty="0">
                <a:latin typeface="Comic Sans MS" panose="030F0702030302020204" pitchFamily="66" charset="0"/>
              </a:rPr>
              <a:t>Relationships education</a:t>
            </a:r>
          </a:p>
          <a:p>
            <a:pPr lvl="1"/>
            <a:r>
              <a:rPr lang="en-GB" altLang="en-US" sz="2100" dirty="0">
                <a:latin typeface="Comic Sans MS" panose="030F0702030302020204" pitchFamily="66" charset="0"/>
              </a:rPr>
              <a:t>Health education</a:t>
            </a:r>
          </a:p>
          <a:p>
            <a:pPr lvl="1"/>
            <a:r>
              <a:rPr lang="en-GB" altLang="en-US" sz="2100" dirty="0">
                <a:latin typeface="Comic Sans MS" panose="030F0702030302020204" pitchFamily="66" charset="0"/>
              </a:rPr>
              <a:t>We are using a scheme from Norfolk County Council to deliver RSE in the Summer term each year.</a:t>
            </a:r>
          </a:p>
          <a:p>
            <a:pPr marL="457200" lvl="1" indent="0">
              <a:buNone/>
            </a:pPr>
            <a:endParaRPr lang="en-GB" altLang="en-US" sz="2400" dirty="0">
              <a:latin typeface="Comic Sans MS" panose="030F0702030302020204" pitchFamily="66" charset="0"/>
              <a:ea typeface="MS PGothic" panose="020B0600070205080204" pitchFamily="34" charset="-128"/>
              <a:cs typeface="Arial" panose="020B0604020202020204" pitchFamily="34" charset="0"/>
            </a:endParaRPr>
          </a:p>
          <a:p>
            <a:pPr marL="457200" indent="-457200"/>
            <a:r>
              <a:rPr lang="en-GB" sz="2400" dirty="0">
                <a:latin typeface="Comic Sans MS" panose="030F0702030302020204" pitchFamily="66" charset="0"/>
              </a:rPr>
              <a:t>The </a:t>
            </a:r>
            <a:r>
              <a:rPr lang="en-GB" sz="2400" dirty="0" err="1">
                <a:latin typeface="Comic Sans MS" panose="030F0702030302020204" pitchFamily="66" charset="0"/>
              </a:rPr>
              <a:t>DfE</a:t>
            </a:r>
            <a:r>
              <a:rPr lang="en-GB" sz="2400" dirty="0">
                <a:latin typeface="Comic Sans MS" panose="030F0702030302020204" pitchFamily="66" charset="0"/>
              </a:rPr>
              <a:t> have made it clear that </a:t>
            </a:r>
            <a:r>
              <a:rPr lang="en-GB" sz="2400" b="1" dirty="0">
                <a:latin typeface="Comic Sans MS" panose="030F0702030302020204" pitchFamily="66" charset="0"/>
              </a:rPr>
              <a:t>schools should </a:t>
            </a:r>
            <a:r>
              <a:rPr lang="en-GB" sz="2400" b="1" dirty="0">
                <a:solidFill>
                  <a:srgbClr val="FF0000"/>
                </a:solidFill>
                <a:latin typeface="Comic Sans MS" panose="030F0702030302020204" pitchFamily="66" charset="0"/>
              </a:rPr>
              <a:t>not</a:t>
            </a:r>
            <a:r>
              <a:rPr lang="en-GB" sz="2400" b="1" dirty="0">
                <a:latin typeface="Comic Sans MS" panose="030F0702030302020204" pitchFamily="66" charset="0"/>
              </a:rPr>
              <a:t> just ‘teach to the guidance’</a:t>
            </a:r>
            <a:r>
              <a:rPr lang="en-GB" sz="2400" dirty="0">
                <a:latin typeface="Comic Sans MS" panose="030F0702030302020204" pitchFamily="66" charset="0"/>
              </a:rPr>
              <a:t>, but see it as the basic requirement which forms part of broader PSHE education. </a:t>
            </a:r>
          </a:p>
          <a:p>
            <a:pPr marL="457200" indent="-457200"/>
            <a:endParaRPr lang="en-GB" sz="2400" dirty="0">
              <a:latin typeface="Comic Sans MS" panose="030F0702030302020204" pitchFamily="66" charset="0"/>
            </a:endParaRPr>
          </a:p>
          <a:p>
            <a:pPr marL="457200" indent="-457200"/>
            <a:r>
              <a:rPr lang="en-GB" sz="2400" b="1" dirty="0">
                <a:latin typeface="Comic Sans MS" panose="030F0702030302020204" pitchFamily="66" charset="0"/>
              </a:rPr>
              <a:t>The statutory guidance outlines what schools </a:t>
            </a:r>
            <a:r>
              <a:rPr lang="en-GB" sz="2400" b="1" i="1" dirty="0">
                <a:solidFill>
                  <a:srgbClr val="FF0000"/>
                </a:solidFill>
                <a:latin typeface="Comic Sans MS" panose="030F0702030302020204" pitchFamily="66" charset="0"/>
              </a:rPr>
              <a:t>must</a:t>
            </a:r>
            <a:r>
              <a:rPr lang="en-GB" sz="2400" b="1" i="1" dirty="0">
                <a:latin typeface="Comic Sans MS" panose="030F0702030302020204" pitchFamily="66" charset="0"/>
              </a:rPr>
              <a:t> </a:t>
            </a:r>
            <a:r>
              <a:rPr lang="en-GB" sz="2400" b="1" dirty="0">
                <a:latin typeface="Comic Sans MS" panose="030F0702030302020204" pitchFamily="66" charset="0"/>
              </a:rPr>
              <a:t>cover – though not everything that schools </a:t>
            </a:r>
            <a:r>
              <a:rPr lang="en-GB" sz="2400" b="1" i="1" dirty="0">
                <a:solidFill>
                  <a:srgbClr val="FF0000"/>
                </a:solidFill>
                <a:latin typeface="Comic Sans MS" panose="030F0702030302020204" pitchFamily="66" charset="0"/>
              </a:rPr>
              <a:t>should</a:t>
            </a:r>
            <a:r>
              <a:rPr lang="en-GB" sz="2400" b="1" dirty="0">
                <a:latin typeface="Comic Sans MS" panose="030F0702030302020204" pitchFamily="66" charset="0"/>
              </a:rPr>
              <a:t> cover </a:t>
            </a:r>
            <a:r>
              <a:rPr lang="en-GB" sz="2400" dirty="0">
                <a:latin typeface="Comic Sans MS" panose="030F0702030302020204" pitchFamily="66" charset="0"/>
              </a:rPr>
              <a:t>– in PSHE from 2020. The Department for Education (</a:t>
            </a:r>
            <a:r>
              <a:rPr lang="en-GB" sz="2400" dirty="0" err="1">
                <a:latin typeface="Comic Sans MS" panose="030F0702030302020204" pitchFamily="66" charset="0"/>
              </a:rPr>
              <a:t>DfE</a:t>
            </a:r>
            <a:r>
              <a:rPr lang="en-GB" sz="2400" dirty="0">
                <a:latin typeface="Comic Sans MS" panose="030F0702030302020204" pitchFamily="66" charset="0"/>
              </a:rPr>
              <a:t>) says: </a:t>
            </a:r>
            <a:r>
              <a:rPr lang="en-GB" sz="2400" i="1" dirty="0">
                <a:latin typeface="Comic Sans MS" panose="030F0702030302020204" pitchFamily="66" charset="0"/>
              </a:rPr>
              <a:t>‘All elements of PSHE are important and the government continues to recommend PSHE be taught in schools’.</a:t>
            </a:r>
          </a:p>
          <a:p>
            <a:endParaRPr lang="en-GB" altLang="en-US" sz="2400" dirty="0">
              <a:latin typeface="Comic Sans MS" panose="030F0702030302020204" pitchFamily="66" charset="0"/>
              <a:ea typeface="MS PGothic" panose="020B0600070205080204" pitchFamily="34" charset="-128"/>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037984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68FE450-FB12-4E22-86F5-5E52C49C0123}"/>
              </a:ext>
            </a:extLst>
          </p:cNvPr>
          <p:cNvGraphicFramePr>
            <a:graphicFrameLocks noGrp="1"/>
          </p:cNvGraphicFramePr>
          <p:nvPr>
            <p:extLst>
              <p:ext uri="{D42A27DB-BD31-4B8C-83A1-F6EECF244321}">
                <p14:modId xmlns:p14="http://schemas.microsoft.com/office/powerpoint/2010/main" val="3176638141"/>
              </p:ext>
            </p:extLst>
          </p:nvPr>
        </p:nvGraphicFramePr>
        <p:xfrm>
          <a:off x="1468727" y="1176909"/>
          <a:ext cx="8856980" cy="2269363"/>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2703653252"/>
                    </a:ext>
                  </a:extLst>
                </a:gridCol>
                <a:gridCol w="1475740">
                  <a:extLst>
                    <a:ext uri="{9D8B030D-6E8A-4147-A177-3AD203B41FA5}">
                      <a16:colId xmlns:a16="http://schemas.microsoft.com/office/drawing/2014/main" val="2643571524"/>
                    </a:ext>
                  </a:extLst>
                </a:gridCol>
                <a:gridCol w="1476375">
                  <a:extLst>
                    <a:ext uri="{9D8B030D-6E8A-4147-A177-3AD203B41FA5}">
                      <a16:colId xmlns:a16="http://schemas.microsoft.com/office/drawing/2014/main" val="798942949"/>
                    </a:ext>
                  </a:extLst>
                </a:gridCol>
                <a:gridCol w="1476375">
                  <a:extLst>
                    <a:ext uri="{9D8B030D-6E8A-4147-A177-3AD203B41FA5}">
                      <a16:colId xmlns:a16="http://schemas.microsoft.com/office/drawing/2014/main" val="3030353612"/>
                    </a:ext>
                  </a:extLst>
                </a:gridCol>
                <a:gridCol w="1476375">
                  <a:extLst>
                    <a:ext uri="{9D8B030D-6E8A-4147-A177-3AD203B41FA5}">
                      <a16:colId xmlns:a16="http://schemas.microsoft.com/office/drawing/2014/main" val="60177848"/>
                    </a:ext>
                  </a:extLst>
                </a:gridCol>
                <a:gridCol w="1476375">
                  <a:extLst>
                    <a:ext uri="{9D8B030D-6E8A-4147-A177-3AD203B41FA5}">
                      <a16:colId xmlns:a16="http://schemas.microsoft.com/office/drawing/2014/main" val="1442703469"/>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My body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0558209"/>
                  </a:ext>
                </a:extLst>
              </a:tr>
              <a:tr h="0">
                <a:tc>
                  <a:txBody>
                    <a:bodyPr/>
                    <a:lstStyle/>
                    <a:p>
                      <a:pPr algn="ctr">
                        <a:lnSpc>
                          <a:spcPct val="107000"/>
                        </a:lnSpc>
                        <a:spcAft>
                          <a:spcPts val="800"/>
                        </a:spcAft>
                      </a:pPr>
                      <a:r>
                        <a:rPr lang="en-GB" sz="1200">
                          <a:effectLst/>
                        </a:rPr>
                        <a:t>How feelings are</a:t>
                      </a:r>
                      <a:endParaRPr lang="en-GB" sz="1100">
                        <a:effectLst/>
                      </a:endParaRPr>
                    </a:p>
                    <a:p>
                      <a:pPr algn="ctr">
                        <a:lnSpc>
                          <a:spcPct val="107000"/>
                        </a:lnSpc>
                        <a:spcAft>
                          <a:spcPts val="800"/>
                        </a:spcAft>
                      </a:pPr>
                      <a:r>
                        <a:rPr lang="en-GB" sz="1200">
                          <a:effectLst/>
                        </a:rPr>
                        <a:t>expressed, words</a:t>
                      </a:r>
                      <a:endParaRPr lang="en-GB" sz="1100">
                        <a:effectLst/>
                      </a:endParaRPr>
                    </a:p>
                    <a:p>
                      <a:pPr algn="ctr">
                        <a:lnSpc>
                          <a:spcPct val="107000"/>
                        </a:lnSpc>
                        <a:spcAft>
                          <a:spcPts val="800"/>
                        </a:spcAft>
                      </a:pPr>
                      <a:r>
                        <a:rPr lang="en-GB" sz="1200">
                          <a:effectLst/>
                        </a:rPr>
                        <a:t>to describe</a:t>
                      </a:r>
                      <a:endParaRPr lang="en-GB" sz="1100">
                        <a:effectLst/>
                      </a:endParaRPr>
                    </a:p>
                    <a:p>
                      <a:pPr algn="ctr">
                        <a:lnSpc>
                          <a:spcPct val="107000"/>
                        </a:lnSpc>
                        <a:spcAft>
                          <a:spcPts val="800"/>
                        </a:spcAft>
                      </a:pPr>
                      <a:r>
                        <a:rPr lang="en-GB" sz="1200">
                          <a:effectLst/>
                        </a:rPr>
                        <a:t>feelings and</a:t>
                      </a:r>
                      <a:endParaRPr lang="en-GB" sz="1100">
                        <a:effectLst/>
                      </a:endParaRPr>
                    </a:p>
                    <a:p>
                      <a:pPr algn="ctr">
                        <a:lnSpc>
                          <a:spcPct val="107000"/>
                        </a:lnSpc>
                        <a:spcAft>
                          <a:spcPts val="800"/>
                        </a:spcAft>
                      </a:pPr>
                      <a:r>
                        <a:rPr lang="en-GB" sz="1200">
                          <a:effectLst/>
                        </a:rPr>
                        <a:t>simple strategies</a:t>
                      </a:r>
                      <a:endParaRPr lang="en-GB" sz="1100">
                        <a:effectLst/>
                      </a:endParaRPr>
                    </a:p>
                    <a:p>
                      <a:pPr algn="ctr">
                        <a:lnSpc>
                          <a:spcPct val="107000"/>
                        </a:lnSpc>
                        <a:spcAft>
                          <a:spcPts val="800"/>
                        </a:spcAft>
                      </a:pPr>
                      <a:r>
                        <a:rPr lang="en-GB" sz="1200">
                          <a:effectLst/>
                        </a:rPr>
                        <a:t>for managing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Basic personal</a:t>
                      </a:r>
                      <a:endParaRPr lang="en-GB" sz="1100">
                        <a:effectLst/>
                      </a:endParaRPr>
                    </a:p>
                    <a:p>
                      <a:pPr algn="ctr">
                        <a:lnSpc>
                          <a:spcPct val="107000"/>
                        </a:lnSpc>
                        <a:spcAft>
                          <a:spcPts val="800"/>
                        </a:spcAft>
                      </a:pPr>
                      <a:r>
                        <a:rPr lang="en-GB" sz="1200">
                          <a:effectLst/>
                        </a:rPr>
                        <a:t>hygiene.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Celebrating</a:t>
                      </a:r>
                      <a:endParaRPr lang="en-GB" sz="1100" dirty="0">
                        <a:effectLst/>
                      </a:endParaRPr>
                    </a:p>
                    <a:p>
                      <a:pPr algn="ctr">
                        <a:lnSpc>
                          <a:spcPct val="107000"/>
                        </a:lnSpc>
                        <a:spcAft>
                          <a:spcPts val="800"/>
                        </a:spcAft>
                      </a:pPr>
                      <a:r>
                        <a:rPr lang="en-GB" sz="1200" dirty="0">
                          <a:effectLst/>
                        </a:rPr>
                        <a:t>similarities and</a:t>
                      </a:r>
                      <a:endParaRPr lang="en-GB" sz="1100" dirty="0">
                        <a:effectLst/>
                      </a:endParaRPr>
                    </a:p>
                    <a:p>
                      <a:pPr algn="ctr">
                        <a:lnSpc>
                          <a:spcPct val="107000"/>
                        </a:lnSpc>
                        <a:spcAft>
                          <a:spcPts val="800"/>
                        </a:spcAft>
                      </a:pPr>
                      <a:r>
                        <a:rPr lang="en-GB" sz="1200" dirty="0">
                          <a:effectLst/>
                        </a:rPr>
                        <a:t>differences.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Likes, dislikes and</a:t>
                      </a:r>
                      <a:endParaRPr lang="en-GB" sz="1100">
                        <a:effectLst/>
                      </a:endParaRPr>
                    </a:p>
                    <a:p>
                      <a:pPr algn="ctr">
                        <a:lnSpc>
                          <a:spcPct val="107000"/>
                        </a:lnSpc>
                        <a:spcAft>
                          <a:spcPts val="800"/>
                        </a:spcAft>
                      </a:pPr>
                      <a:r>
                        <a:rPr lang="en-GB" sz="1200">
                          <a:effectLst/>
                        </a:rPr>
                        <a:t>making choices.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Personal privacy.</a:t>
                      </a:r>
                      <a:endParaRPr lang="en-GB" sz="1100">
                        <a:effectLst/>
                      </a:endParaRPr>
                    </a:p>
                    <a:p>
                      <a:pPr algn="ctr">
                        <a:lnSpc>
                          <a:spcPct val="107000"/>
                        </a:lnSpc>
                        <a:spcAft>
                          <a:spcPts val="800"/>
                        </a:spcAft>
                      </a:pPr>
                      <a:r>
                        <a:rPr lang="en-GB" sz="1200">
                          <a:effectLst/>
                        </a:rPr>
                        <a:t>The right to</a:t>
                      </a:r>
                      <a:endParaRPr lang="en-GB" sz="1100">
                        <a:effectLst/>
                      </a:endParaRPr>
                    </a:p>
                    <a:p>
                      <a:pPr algn="ctr">
                        <a:lnSpc>
                          <a:spcPct val="107000"/>
                        </a:lnSpc>
                        <a:spcAft>
                          <a:spcPts val="800"/>
                        </a:spcAft>
                      </a:pPr>
                      <a:r>
                        <a:rPr lang="en-GB" sz="1200">
                          <a:effectLst/>
                        </a:rPr>
                        <a:t>keep some</a:t>
                      </a:r>
                      <a:endParaRPr lang="en-GB" sz="1100">
                        <a:effectLst/>
                      </a:endParaRPr>
                    </a:p>
                    <a:p>
                      <a:pPr algn="ctr">
                        <a:lnSpc>
                          <a:spcPct val="107000"/>
                        </a:lnSpc>
                        <a:spcAft>
                          <a:spcPts val="800"/>
                        </a:spcAft>
                      </a:pPr>
                      <a:r>
                        <a:rPr lang="en-GB" sz="1200">
                          <a:effectLst/>
                        </a:rPr>
                        <a:t>things private.</a:t>
                      </a:r>
                      <a:endParaRPr lang="en-GB" sz="1100">
                        <a:effectLst/>
                      </a:endParaRPr>
                    </a:p>
                    <a:p>
                      <a:pPr algn="ctr">
                        <a:lnSpc>
                          <a:spcPct val="107000"/>
                        </a:lnSpc>
                        <a:spcAft>
                          <a:spcPts val="800"/>
                        </a:spcAft>
                      </a:pPr>
                      <a:r>
                        <a:rPr lang="en-GB" sz="1200">
                          <a:effectLst/>
                        </a:rPr>
                        <a:t>Respecting other</a:t>
                      </a:r>
                      <a:endParaRPr lang="en-GB" sz="1100">
                        <a:effectLst/>
                      </a:endParaRPr>
                    </a:p>
                    <a:p>
                      <a:pPr algn="ctr">
                        <a:lnSpc>
                          <a:spcPct val="107000"/>
                        </a:lnSpc>
                        <a:spcAft>
                          <a:spcPts val="800"/>
                        </a:spcAft>
                      </a:pPr>
                      <a:r>
                        <a:rPr lang="en-GB" sz="1200">
                          <a:effectLst/>
                        </a:rPr>
                        <a:t>people’s privacy.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Special people,</a:t>
                      </a:r>
                      <a:endParaRPr lang="en-GB" sz="1100" dirty="0">
                        <a:effectLst/>
                      </a:endParaRPr>
                    </a:p>
                    <a:p>
                      <a:pPr algn="ctr">
                        <a:lnSpc>
                          <a:spcPct val="107000"/>
                        </a:lnSpc>
                        <a:spcAft>
                          <a:spcPts val="800"/>
                        </a:spcAft>
                      </a:pPr>
                      <a:r>
                        <a:rPr lang="en-GB" sz="1200" dirty="0">
                          <a:effectLst/>
                        </a:rPr>
                        <a:t>what makes</a:t>
                      </a:r>
                      <a:endParaRPr lang="en-GB" sz="1100" dirty="0">
                        <a:effectLst/>
                      </a:endParaRPr>
                    </a:p>
                    <a:p>
                      <a:pPr algn="ctr">
                        <a:lnSpc>
                          <a:spcPct val="107000"/>
                        </a:lnSpc>
                        <a:spcAft>
                          <a:spcPts val="800"/>
                        </a:spcAft>
                      </a:pPr>
                      <a:r>
                        <a:rPr lang="en-GB" sz="1200" dirty="0">
                          <a:effectLst/>
                        </a:rPr>
                        <a:t>them special</a:t>
                      </a:r>
                      <a:endParaRPr lang="en-GB" sz="1100" dirty="0">
                        <a:effectLst/>
                      </a:endParaRPr>
                    </a:p>
                    <a:p>
                      <a:pPr algn="ctr">
                        <a:lnSpc>
                          <a:spcPct val="107000"/>
                        </a:lnSpc>
                        <a:spcAft>
                          <a:spcPts val="800"/>
                        </a:spcAft>
                      </a:pPr>
                      <a:r>
                        <a:rPr lang="en-GB" sz="1200" dirty="0">
                          <a:effectLst/>
                        </a:rPr>
                        <a:t>and how special</a:t>
                      </a:r>
                      <a:endParaRPr lang="en-GB" sz="1100" dirty="0">
                        <a:effectLst/>
                      </a:endParaRPr>
                    </a:p>
                    <a:p>
                      <a:pPr algn="ctr">
                        <a:lnSpc>
                          <a:spcPct val="107000"/>
                        </a:lnSpc>
                        <a:spcAft>
                          <a:spcPts val="800"/>
                        </a:spcAft>
                      </a:pPr>
                      <a:r>
                        <a:rPr lang="en-GB" sz="1200" dirty="0">
                          <a:effectLst/>
                        </a:rPr>
                        <a:t>people care for</a:t>
                      </a:r>
                      <a:endParaRPr lang="en-GB" sz="1100" dirty="0">
                        <a:effectLst/>
                      </a:endParaRPr>
                    </a:p>
                    <a:p>
                      <a:pPr algn="ctr">
                        <a:lnSpc>
                          <a:spcPct val="107000"/>
                        </a:lnSpc>
                        <a:spcAft>
                          <a:spcPts val="800"/>
                        </a:spcAft>
                      </a:pPr>
                      <a:r>
                        <a:rPr lang="en-GB" sz="1200" dirty="0">
                          <a:effectLst/>
                        </a:rPr>
                        <a:t>one another.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3486389"/>
                  </a:ext>
                </a:extLst>
              </a:tr>
            </a:tbl>
          </a:graphicData>
        </a:graphic>
      </p:graphicFrame>
      <p:sp>
        <p:nvSpPr>
          <p:cNvPr id="7" name="Rectangle 2">
            <a:extLst>
              <a:ext uri="{FF2B5EF4-FFF2-40B4-BE49-F238E27FC236}">
                <a16:creationId xmlns:a16="http://schemas.microsoft.com/office/drawing/2014/main" id="{A5909D2D-ACBA-40C2-84F2-7C207EBDDEB6}"/>
              </a:ext>
            </a:extLst>
          </p:cNvPr>
          <p:cNvSpPr>
            <a:spLocks noChangeArrowheads="1"/>
          </p:cNvSpPr>
          <p:nvPr/>
        </p:nvSpPr>
        <p:spPr bwMode="auto">
          <a:xfrm>
            <a:off x="4169831" y="467993"/>
            <a:ext cx="3852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RSE curriculum </a:t>
            </a:r>
            <a:r>
              <a:rPr kumimoji="0" lang="en-GB" altLang="en-US"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coverage</a:t>
            </a:r>
            <a:endParaRPr kumimoji="0" lang="en-GB" altLang="en-US" sz="2000" b="0" i="0" u="none" strike="noStrike" cap="none" normalizeH="0" baseline="0" dirty="0">
              <a:ln>
                <a:noFill/>
              </a:ln>
              <a:solidFill>
                <a:schemeClr val="tx1"/>
              </a:solidFill>
              <a:effectLst/>
            </a:endParaRPr>
          </a:p>
        </p:txBody>
      </p:sp>
      <p:sp>
        <p:nvSpPr>
          <p:cNvPr id="8" name="TextBox 7">
            <a:extLst>
              <a:ext uri="{FF2B5EF4-FFF2-40B4-BE49-F238E27FC236}">
                <a16:creationId xmlns:a16="http://schemas.microsoft.com/office/drawing/2014/main" id="{ADEAA064-9075-41CA-B5BD-7337EC0D400D}"/>
              </a:ext>
            </a:extLst>
          </p:cNvPr>
          <p:cNvSpPr txBox="1"/>
          <p:nvPr/>
        </p:nvSpPr>
        <p:spPr>
          <a:xfrm>
            <a:off x="-357808" y="5025991"/>
            <a:ext cx="2107096" cy="369332"/>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Year 1</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E302B38D-E834-4E6C-B340-98D01822155F}"/>
              </a:ext>
            </a:extLst>
          </p:cNvPr>
          <p:cNvGraphicFramePr>
            <a:graphicFrameLocks noGrp="1"/>
          </p:cNvGraphicFramePr>
          <p:nvPr>
            <p:extLst>
              <p:ext uri="{D42A27DB-BD31-4B8C-83A1-F6EECF244321}">
                <p14:modId xmlns:p14="http://schemas.microsoft.com/office/powerpoint/2010/main" val="2965325687"/>
              </p:ext>
            </p:extLst>
          </p:nvPr>
        </p:nvGraphicFramePr>
        <p:xfrm>
          <a:off x="1359810" y="4069824"/>
          <a:ext cx="8856980" cy="2668270"/>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4271766378"/>
                    </a:ext>
                  </a:extLst>
                </a:gridCol>
                <a:gridCol w="1475740">
                  <a:extLst>
                    <a:ext uri="{9D8B030D-6E8A-4147-A177-3AD203B41FA5}">
                      <a16:colId xmlns:a16="http://schemas.microsoft.com/office/drawing/2014/main" val="3996479555"/>
                    </a:ext>
                  </a:extLst>
                </a:gridCol>
                <a:gridCol w="1476375">
                  <a:extLst>
                    <a:ext uri="{9D8B030D-6E8A-4147-A177-3AD203B41FA5}">
                      <a16:colId xmlns:a16="http://schemas.microsoft.com/office/drawing/2014/main" val="1050274496"/>
                    </a:ext>
                  </a:extLst>
                </a:gridCol>
                <a:gridCol w="1476375">
                  <a:extLst>
                    <a:ext uri="{9D8B030D-6E8A-4147-A177-3AD203B41FA5}">
                      <a16:colId xmlns:a16="http://schemas.microsoft.com/office/drawing/2014/main" val="2872838535"/>
                    </a:ext>
                  </a:extLst>
                </a:gridCol>
                <a:gridCol w="1476375">
                  <a:extLst>
                    <a:ext uri="{9D8B030D-6E8A-4147-A177-3AD203B41FA5}">
                      <a16:colId xmlns:a16="http://schemas.microsoft.com/office/drawing/2014/main" val="3269474839"/>
                    </a:ext>
                  </a:extLst>
                </a:gridCol>
                <a:gridCol w="1476375">
                  <a:extLst>
                    <a:ext uri="{9D8B030D-6E8A-4147-A177-3AD203B41FA5}">
                      <a16:colId xmlns:a16="http://schemas.microsoft.com/office/drawing/2014/main" val="3787436166"/>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body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4421655"/>
                  </a:ext>
                </a:extLst>
              </a:tr>
              <a:tr h="0">
                <a:tc>
                  <a:txBody>
                    <a:bodyPr/>
                    <a:lstStyle/>
                    <a:p>
                      <a:pPr algn="ctr">
                        <a:lnSpc>
                          <a:spcPct val="107000"/>
                        </a:lnSpc>
                        <a:spcAft>
                          <a:spcPts val="800"/>
                        </a:spcAft>
                      </a:pPr>
                      <a:r>
                        <a:rPr lang="en-GB" sz="1200">
                          <a:effectLst/>
                        </a:rPr>
                        <a:t>Recognising</a:t>
                      </a:r>
                      <a:endParaRPr lang="en-GB" sz="1100">
                        <a:effectLst/>
                      </a:endParaRPr>
                    </a:p>
                    <a:p>
                      <a:pPr algn="ctr">
                        <a:lnSpc>
                          <a:spcPct val="107000"/>
                        </a:lnSpc>
                        <a:spcAft>
                          <a:spcPts val="800"/>
                        </a:spcAft>
                      </a:pPr>
                      <a:r>
                        <a:rPr lang="en-GB" sz="1200">
                          <a:effectLst/>
                        </a:rPr>
                        <a:t>how others show</a:t>
                      </a:r>
                      <a:endParaRPr lang="en-GB" sz="1100">
                        <a:effectLst/>
                      </a:endParaRPr>
                    </a:p>
                    <a:p>
                      <a:pPr algn="ctr">
                        <a:lnSpc>
                          <a:spcPct val="107000"/>
                        </a:lnSpc>
                        <a:spcAft>
                          <a:spcPts val="800"/>
                        </a:spcAft>
                      </a:pPr>
                      <a:r>
                        <a:rPr lang="en-GB" sz="1200">
                          <a:effectLst/>
                        </a:rPr>
                        <a:t>feelings and how to respond.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Naming the</a:t>
                      </a:r>
                      <a:endParaRPr lang="en-GB" sz="1100">
                        <a:effectLst/>
                      </a:endParaRPr>
                    </a:p>
                    <a:p>
                      <a:pPr algn="ctr">
                        <a:lnSpc>
                          <a:spcPct val="107000"/>
                        </a:lnSpc>
                        <a:spcAft>
                          <a:spcPts val="800"/>
                        </a:spcAft>
                      </a:pPr>
                      <a:r>
                        <a:rPr lang="en-GB" sz="1200">
                          <a:effectLst/>
                        </a:rPr>
                        <a:t>main parts of the</a:t>
                      </a:r>
                      <a:endParaRPr lang="en-GB" sz="1100">
                        <a:effectLst/>
                      </a:endParaRPr>
                    </a:p>
                    <a:p>
                      <a:pPr algn="ctr">
                        <a:lnSpc>
                          <a:spcPct val="107000"/>
                        </a:lnSpc>
                        <a:spcAft>
                          <a:spcPts val="800"/>
                        </a:spcAft>
                      </a:pPr>
                      <a:r>
                        <a:rPr lang="en-GB" sz="1200">
                          <a:effectLst/>
                        </a:rPr>
                        <a:t>body, including</a:t>
                      </a:r>
                      <a:endParaRPr lang="en-GB" sz="1100">
                        <a:effectLst/>
                      </a:endParaRPr>
                    </a:p>
                    <a:p>
                      <a:pPr algn="ctr">
                        <a:lnSpc>
                          <a:spcPct val="107000"/>
                        </a:lnSpc>
                        <a:spcAft>
                          <a:spcPts val="800"/>
                        </a:spcAft>
                      </a:pPr>
                      <a:r>
                        <a:rPr lang="en-GB" sz="1200">
                          <a:effectLst/>
                        </a:rPr>
                        <a:t>external genitalia</a:t>
                      </a:r>
                      <a:endParaRPr lang="en-GB" sz="1100">
                        <a:effectLst/>
                      </a:endParaRPr>
                    </a:p>
                    <a:p>
                      <a:pPr algn="ctr">
                        <a:lnSpc>
                          <a:spcPct val="107000"/>
                        </a:lnSpc>
                        <a:spcAft>
                          <a:spcPts val="800"/>
                        </a:spcAft>
                      </a:pPr>
                      <a:r>
                        <a:rPr lang="en-GB" sz="1200">
                          <a:effectLst/>
                        </a:rPr>
                        <a:t>using scientific</a:t>
                      </a:r>
                      <a:endParaRPr lang="en-GB" sz="1100">
                        <a:effectLst/>
                      </a:endParaRPr>
                    </a:p>
                    <a:p>
                      <a:pPr algn="ctr">
                        <a:lnSpc>
                          <a:spcPct val="107000"/>
                        </a:lnSpc>
                        <a:spcAft>
                          <a:spcPts val="800"/>
                        </a:spcAft>
                      </a:pPr>
                      <a:r>
                        <a:rPr lang="en-GB" sz="1200">
                          <a:effectLst/>
                        </a:rPr>
                        <a:t>terms.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Listening to other</a:t>
                      </a:r>
                      <a:endParaRPr lang="en-GB" sz="1100">
                        <a:effectLst/>
                      </a:endParaRPr>
                    </a:p>
                    <a:p>
                      <a:pPr algn="ctr">
                        <a:lnSpc>
                          <a:spcPct val="107000"/>
                        </a:lnSpc>
                        <a:spcAft>
                          <a:spcPts val="800"/>
                        </a:spcAft>
                      </a:pPr>
                      <a:r>
                        <a:rPr lang="en-GB" sz="1200">
                          <a:effectLst/>
                        </a:rPr>
                        <a:t>people, playing</a:t>
                      </a:r>
                      <a:endParaRPr lang="en-GB" sz="1100">
                        <a:effectLst/>
                      </a:endParaRPr>
                    </a:p>
                    <a:p>
                      <a:pPr algn="ctr">
                        <a:lnSpc>
                          <a:spcPct val="107000"/>
                        </a:lnSpc>
                        <a:spcAft>
                          <a:spcPts val="800"/>
                        </a:spcAft>
                      </a:pPr>
                      <a:r>
                        <a:rPr lang="en-GB" sz="1200">
                          <a:effectLst/>
                        </a:rPr>
                        <a:t>and working</a:t>
                      </a:r>
                      <a:endParaRPr lang="en-GB" sz="1100">
                        <a:effectLst/>
                      </a:endParaRPr>
                    </a:p>
                    <a:p>
                      <a:pPr algn="ctr">
                        <a:lnSpc>
                          <a:spcPct val="107000"/>
                        </a:lnSpc>
                        <a:spcAft>
                          <a:spcPts val="800"/>
                        </a:spcAft>
                      </a:pPr>
                      <a:r>
                        <a:rPr lang="en-GB" sz="1200">
                          <a:effectLst/>
                        </a:rPr>
                        <a:t>cooperatively.</a:t>
                      </a:r>
                      <a:endParaRPr lang="en-GB" sz="1100">
                        <a:effectLst/>
                      </a:endParaRPr>
                    </a:p>
                    <a:p>
                      <a:pPr algn="ctr">
                        <a:lnSpc>
                          <a:spcPct val="107000"/>
                        </a:lnSpc>
                        <a:spcAft>
                          <a:spcPts val="800"/>
                        </a:spcAft>
                      </a:pPr>
                      <a:r>
                        <a:rPr lang="en-GB" sz="1200">
                          <a:effectLst/>
                        </a:rPr>
                        <a:t>Resolving simple</a:t>
                      </a:r>
                      <a:endParaRPr lang="en-GB" sz="1100">
                        <a:effectLst/>
                      </a:endParaRPr>
                    </a:p>
                    <a:p>
                      <a:pPr algn="ctr">
                        <a:lnSpc>
                          <a:spcPct val="107000"/>
                        </a:lnSpc>
                        <a:spcAft>
                          <a:spcPts val="800"/>
                        </a:spcAft>
                      </a:pPr>
                      <a:r>
                        <a:rPr lang="en-GB" sz="1200">
                          <a:effectLst/>
                        </a:rPr>
                        <a:t>arguments</a:t>
                      </a:r>
                      <a:endParaRPr lang="en-GB" sz="1100">
                        <a:effectLst/>
                      </a:endParaRPr>
                    </a:p>
                    <a:p>
                      <a:pPr algn="ctr">
                        <a:lnSpc>
                          <a:spcPct val="107000"/>
                        </a:lnSpc>
                        <a:spcAft>
                          <a:spcPts val="800"/>
                        </a:spcAft>
                      </a:pPr>
                      <a:r>
                        <a:rPr lang="en-GB" sz="1200">
                          <a:effectLst/>
                        </a:rPr>
                        <a:t>through</a:t>
                      </a:r>
                      <a:endParaRPr lang="en-GB" sz="1100">
                        <a:effectLst/>
                      </a:endParaRPr>
                    </a:p>
                    <a:p>
                      <a:pPr algn="ctr">
                        <a:lnSpc>
                          <a:spcPct val="107000"/>
                        </a:lnSpc>
                        <a:spcAft>
                          <a:spcPts val="800"/>
                        </a:spcAft>
                      </a:pPr>
                      <a:r>
                        <a:rPr lang="en-GB" sz="1200">
                          <a:effectLst/>
                        </a:rPr>
                        <a:t>negotiation.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Celebrating</a:t>
                      </a:r>
                      <a:endParaRPr lang="en-GB" sz="1100">
                        <a:effectLst/>
                      </a:endParaRPr>
                    </a:p>
                    <a:p>
                      <a:pPr algn="ctr">
                        <a:lnSpc>
                          <a:spcPct val="107000"/>
                        </a:lnSpc>
                        <a:spcAft>
                          <a:spcPts val="800"/>
                        </a:spcAft>
                      </a:pPr>
                      <a:r>
                        <a:rPr lang="en-GB" sz="1200">
                          <a:effectLst/>
                        </a:rPr>
                        <a:t>similarities and</a:t>
                      </a:r>
                      <a:endParaRPr lang="en-GB" sz="1100">
                        <a:effectLst/>
                      </a:endParaRPr>
                    </a:p>
                    <a:p>
                      <a:pPr algn="ctr">
                        <a:lnSpc>
                          <a:spcPct val="107000"/>
                        </a:lnSpc>
                        <a:spcAft>
                          <a:spcPts val="800"/>
                        </a:spcAft>
                      </a:pPr>
                      <a:r>
                        <a:rPr lang="en-GB" sz="1200">
                          <a:effectLst/>
                        </a:rPr>
                        <a:t>differences</a:t>
                      </a:r>
                      <a:endParaRPr lang="en-GB" sz="1100">
                        <a:effectLst/>
                      </a:endParaRPr>
                    </a:p>
                    <a:p>
                      <a:pPr algn="ctr">
                        <a:lnSpc>
                          <a:spcPct val="107000"/>
                        </a:lnSpc>
                        <a:spcAft>
                          <a:spcPts val="800"/>
                        </a:spcAft>
                      </a:pPr>
                      <a:r>
                        <a:rPr lang="en-GB" sz="1200">
                          <a:effectLst/>
                        </a:rPr>
                        <a:t>between people.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The right to be</a:t>
                      </a:r>
                      <a:endParaRPr lang="en-GB" sz="1100">
                        <a:effectLst/>
                      </a:endParaRPr>
                    </a:p>
                    <a:p>
                      <a:pPr algn="ctr">
                        <a:lnSpc>
                          <a:spcPct val="107000"/>
                        </a:lnSpc>
                        <a:spcAft>
                          <a:spcPts val="800"/>
                        </a:spcAft>
                      </a:pPr>
                      <a:r>
                        <a:rPr lang="en-GB" sz="1200">
                          <a:effectLst/>
                        </a:rPr>
                        <a:t>protected from</a:t>
                      </a:r>
                      <a:endParaRPr lang="en-GB" sz="1100">
                        <a:effectLst/>
                      </a:endParaRPr>
                    </a:p>
                    <a:p>
                      <a:pPr algn="ctr">
                        <a:lnSpc>
                          <a:spcPct val="107000"/>
                        </a:lnSpc>
                        <a:spcAft>
                          <a:spcPts val="800"/>
                        </a:spcAft>
                      </a:pPr>
                      <a:r>
                        <a:rPr lang="en-GB" sz="1200">
                          <a:effectLst/>
                        </a:rPr>
                        <a:t>diseases, and the</a:t>
                      </a:r>
                      <a:endParaRPr lang="en-GB" sz="1100">
                        <a:effectLst/>
                      </a:endParaRPr>
                    </a:p>
                    <a:p>
                      <a:pPr algn="ctr">
                        <a:lnSpc>
                          <a:spcPct val="107000"/>
                        </a:lnSpc>
                        <a:spcAft>
                          <a:spcPts val="800"/>
                        </a:spcAft>
                      </a:pPr>
                      <a:r>
                        <a:rPr lang="en-GB" sz="1200">
                          <a:effectLst/>
                        </a:rPr>
                        <a:t>responsibility to</a:t>
                      </a:r>
                      <a:endParaRPr lang="en-GB" sz="1100">
                        <a:effectLst/>
                      </a:endParaRPr>
                    </a:p>
                    <a:p>
                      <a:pPr algn="ctr">
                        <a:lnSpc>
                          <a:spcPct val="107000"/>
                        </a:lnSpc>
                        <a:spcAft>
                          <a:spcPts val="800"/>
                        </a:spcAft>
                      </a:pPr>
                      <a:r>
                        <a:rPr lang="en-GB" sz="1200">
                          <a:effectLst/>
                        </a:rPr>
                        <a:t>protect others.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The people who</a:t>
                      </a:r>
                      <a:endParaRPr lang="en-GB" sz="1100" dirty="0">
                        <a:effectLst/>
                      </a:endParaRPr>
                    </a:p>
                    <a:p>
                      <a:pPr algn="ctr">
                        <a:lnSpc>
                          <a:spcPct val="107000"/>
                        </a:lnSpc>
                        <a:spcAft>
                          <a:spcPts val="800"/>
                        </a:spcAft>
                      </a:pPr>
                      <a:r>
                        <a:rPr lang="en-GB" sz="1200" dirty="0">
                          <a:effectLst/>
                        </a:rPr>
                        <a:t>look after us.</a:t>
                      </a:r>
                      <a:endParaRPr lang="en-GB" sz="1100" dirty="0">
                        <a:effectLst/>
                      </a:endParaRPr>
                    </a:p>
                    <a:p>
                      <a:pPr algn="ctr">
                        <a:lnSpc>
                          <a:spcPct val="107000"/>
                        </a:lnSpc>
                        <a:spcAft>
                          <a:spcPts val="800"/>
                        </a:spcAft>
                      </a:pPr>
                      <a:r>
                        <a:rPr lang="en-GB" sz="1200" dirty="0">
                          <a:effectLst/>
                        </a:rPr>
                        <a:t>Who to go to if</a:t>
                      </a:r>
                      <a:endParaRPr lang="en-GB" sz="1100" dirty="0">
                        <a:effectLst/>
                      </a:endParaRPr>
                    </a:p>
                    <a:p>
                      <a:pPr algn="ctr">
                        <a:lnSpc>
                          <a:spcPct val="107000"/>
                        </a:lnSpc>
                        <a:spcAft>
                          <a:spcPts val="800"/>
                        </a:spcAft>
                      </a:pPr>
                      <a:r>
                        <a:rPr lang="en-GB" sz="1200" dirty="0">
                          <a:effectLst/>
                        </a:rPr>
                        <a:t>you are worried,</a:t>
                      </a:r>
                      <a:endParaRPr lang="en-GB" sz="1100" dirty="0">
                        <a:effectLst/>
                      </a:endParaRPr>
                    </a:p>
                    <a:p>
                      <a:pPr algn="ctr">
                        <a:lnSpc>
                          <a:spcPct val="107000"/>
                        </a:lnSpc>
                        <a:spcAft>
                          <a:spcPts val="800"/>
                        </a:spcAft>
                      </a:pPr>
                      <a:r>
                        <a:rPr lang="en-GB" sz="1200" dirty="0">
                          <a:effectLst/>
                        </a:rPr>
                        <a:t>and how to</a:t>
                      </a:r>
                      <a:endParaRPr lang="en-GB" sz="1100" dirty="0">
                        <a:effectLst/>
                      </a:endParaRPr>
                    </a:p>
                    <a:p>
                      <a:pPr algn="ctr">
                        <a:lnSpc>
                          <a:spcPct val="107000"/>
                        </a:lnSpc>
                        <a:spcAft>
                          <a:spcPts val="800"/>
                        </a:spcAft>
                      </a:pPr>
                      <a:r>
                        <a:rPr lang="en-GB" sz="1200" dirty="0">
                          <a:effectLst/>
                        </a:rPr>
                        <a:t>attract their</a:t>
                      </a:r>
                      <a:endParaRPr lang="en-GB" sz="1100" dirty="0">
                        <a:effectLst/>
                      </a:endParaRPr>
                    </a:p>
                    <a:p>
                      <a:pPr algn="ctr">
                        <a:lnSpc>
                          <a:spcPct val="107000"/>
                        </a:lnSpc>
                        <a:spcAft>
                          <a:spcPts val="800"/>
                        </a:spcAft>
                      </a:pPr>
                      <a:r>
                        <a:rPr lang="en-GB" sz="1200" dirty="0">
                          <a:effectLst/>
                        </a:rPr>
                        <a:t>attention.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3244602"/>
                  </a:ext>
                </a:extLst>
              </a:tr>
            </a:tbl>
          </a:graphicData>
        </a:graphic>
      </p:graphicFrame>
      <p:sp>
        <p:nvSpPr>
          <p:cNvPr id="10" name="TextBox 9">
            <a:extLst>
              <a:ext uri="{FF2B5EF4-FFF2-40B4-BE49-F238E27FC236}">
                <a16:creationId xmlns:a16="http://schemas.microsoft.com/office/drawing/2014/main" id="{7DB68395-0BD6-4BAF-A742-BB3064DA0787}"/>
              </a:ext>
            </a:extLst>
          </p:cNvPr>
          <p:cNvSpPr txBox="1"/>
          <p:nvPr/>
        </p:nvSpPr>
        <p:spPr>
          <a:xfrm>
            <a:off x="159026" y="1895061"/>
            <a:ext cx="1200784" cy="338554"/>
          </a:xfrm>
          <a:prstGeom prst="rect">
            <a:avLst/>
          </a:prstGeom>
          <a:noFill/>
        </p:spPr>
        <p:txBody>
          <a:bodyPr wrap="square" rtlCol="0">
            <a:spAutoFit/>
          </a:bodyPr>
          <a:lstStyle/>
          <a:p>
            <a:r>
              <a:rPr lang="en-GB" sz="1600" b="1" dirty="0">
                <a:latin typeface="Comic Sans MS" panose="030F0702030302020204" pitchFamily="66" charset="0"/>
              </a:rPr>
              <a:t>Reception</a:t>
            </a:r>
          </a:p>
        </p:txBody>
      </p:sp>
    </p:spTree>
    <p:extLst>
      <p:ext uri="{BB962C8B-B14F-4D97-AF65-F5344CB8AC3E}">
        <p14:creationId xmlns:p14="http://schemas.microsoft.com/office/powerpoint/2010/main" val="26696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AC2EBA5-DD5F-4680-AAC0-6F5F7B8EE0E2}"/>
              </a:ext>
            </a:extLst>
          </p:cNvPr>
          <p:cNvGraphicFramePr>
            <a:graphicFrameLocks noGrp="1"/>
          </p:cNvGraphicFramePr>
          <p:nvPr>
            <p:extLst>
              <p:ext uri="{D42A27DB-BD31-4B8C-83A1-F6EECF244321}">
                <p14:modId xmlns:p14="http://schemas.microsoft.com/office/powerpoint/2010/main" val="55363839"/>
              </p:ext>
            </p:extLst>
          </p:nvPr>
        </p:nvGraphicFramePr>
        <p:xfrm>
          <a:off x="1468729" y="183388"/>
          <a:ext cx="8856980" cy="3262884"/>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3522502626"/>
                    </a:ext>
                  </a:extLst>
                </a:gridCol>
                <a:gridCol w="1475740">
                  <a:extLst>
                    <a:ext uri="{9D8B030D-6E8A-4147-A177-3AD203B41FA5}">
                      <a16:colId xmlns:a16="http://schemas.microsoft.com/office/drawing/2014/main" val="1002960315"/>
                    </a:ext>
                  </a:extLst>
                </a:gridCol>
                <a:gridCol w="1476375">
                  <a:extLst>
                    <a:ext uri="{9D8B030D-6E8A-4147-A177-3AD203B41FA5}">
                      <a16:colId xmlns:a16="http://schemas.microsoft.com/office/drawing/2014/main" val="3117783438"/>
                    </a:ext>
                  </a:extLst>
                </a:gridCol>
                <a:gridCol w="1476375">
                  <a:extLst>
                    <a:ext uri="{9D8B030D-6E8A-4147-A177-3AD203B41FA5}">
                      <a16:colId xmlns:a16="http://schemas.microsoft.com/office/drawing/2014/main" val="4083654312"/>
                    </a:ext>
                  </a:extLst>
                </a:gridCol>
                <a:gridCol w="1476375">
                  <a:extLst>
                    <a:ext uri="{9D8B030D-6E8A-4147-A177-3AD203B41FA5}">
                      <a16:colId xmlns:a16="http://schemas.microsoft.com/office/drawing/2014/main" val="2197299676"/>
                    </a:ext>
                  </a:extLst>
                </a:gridCol>
                <a:gridCol w="1476375">
                  <a:extLst>
                    <a:ext uri="{9D8B030D-6E8A-4147-A177-3AD203B41FA5}">
                      <a16:colId xmlns:a16="http://schemas.microsoft.com/office/drawing/2014/main" val="3808859677"/>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body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9476544"/>
                  </a:ext>
                </a:extLst>
              </a:tr>
              <a:tr h="0">
                <a:tc>
                  <a:txBody>
                    <a:bodyPr/>
                    <a:lstStyle/>
                    <a:p>
                      <a:pPr algn="ctr">
                        <a:lnSpc>
                          <a:spcPct val="107000"/>
                        </a:lnSpc>
                        <a:spcAft>
                          <a:spcPts val="800"/>
                        </a:spcAft>
                      </a:pPr>
                      <a:r>
                        <a:rPr lang="en-GB" sz="1200">
                          <a:effectLst/>
                        </a:rPr>
                        <a:t>Recognising</a:t>
                      </a:r>
                      <a:endParaRPr lang="en-GB" sz="1100">
                        <a:effectLst/>
                      </a:endParaRPr>
                    </a:p>
                    <a:p>
                      <a:pPr algn="ctr">
                        <a:lnSpc>
                          <a:spcPct val="107000"/>
                        </a:lnSpc>
                        <a:spcAft>
                          <a:spcPts val="800"/>
                        </a:spcAft>
                      </a:pPr>
                      <a:r>
                        <a:rPr lang="en-GB" sz="1200">
                          <a:effectLst/>
                        </a:rPr>
                        <a:t>and celebrating</a:t>
                      </a:r>
                      <a:endParaRPr lang="en-GB" sz="1100">
                        <a:effectLst/>
                      </a:endParaRPr>
                    </a:p>
                    <a:p>
                      <a:pPr algn="ctr">
                        <a:lnSpc>
                          <a:spcPct val="107000"/>
                        </a:lnSpc>
                        <a:spcAft>
                          <a:spcPts val="800"/>
                        </a:spcAft>
                      </a:pPr>
                      <a:r>
                        <a:rPr lang="en-GB" sz="1200">
                          <a:effectLst/>
                        </a:rPr>
                        <a:t>strengths and</a:t>
                      </a:r>
                      <a:endParaRPr lang="en-GB" sz="1100">
                        <a:effectLst/>
                      </a:endParaRPr>
                    </a:p>
                    <a:p>
                      <a:pPr algn="ctr">
                        <a:lnSpc>
                          <a:spcPct val="107000"/>
                        </a:lnSpc>
                        <a:spcAft>
                          <a:spcPts val="800"/>
                        </a:spcAft>
                      </a:pPr>
                      <a:r>
                        <a:rPr lang="en-GB" sz="1200">
                          <a:effectLst/>
                        </a:rPr>
                        <a:t>achievements.</a:t>
                      </a:r>
                      <a:endParaRPr lang="en-GB" sz="1100">
                        <a:effectLst/>
                      </a:endParaRPr>
                    </a:p>
                    <a:p>
                      <a:pPr algn="ctr">
                        <a:lnSpc>
                          <a:spcPct val="107000"/>
                        </a:lnSpc>
                        <a:spcAft>
                          <a:spcPts val="800"/>
                        </a:spcAft>
                      </a:pPr>
                      <a:r>
                        <a:rPr lang="en-GB" sz="1200">
                          <a:effectLst/>
                        </a:rPr>
                        <a:t>Setting simple</a:t>
                      </a:r>
                      <a:endParaRPr lang="en-GB" sz="1100">
                        <a:effectLst/>
                      </a:endParaRPr>
                    </a:p>
                    <a:p>
                      <a:pPr algn="ctr">
                        <a:lnSpc>
                          <a:spcPct val="107000"/>
                        </a:lnSpc>
                        <a:spcAft>
                          <a:spcPts val="800"/>
                        </a:spcAft>
                      </a:pPr>
                      <a:r>
                        <a:rPr lang="en-GB" sz="1200">
                          <a:effectLst/>
                        </a:rPr>
                        <a:t>but challenging</a:t>
                      </a:r>
                      <a:endParaRPr lang="en-GB" sz="1100">
                        <a:effectLst/>
                      </a:endParaRPr>
                    </a:p>
                    <a:p>
                      <a:pPr algn="ctr">
                        <a:lnSpc>
                          <a:spcPct val="107000"/>
                        </a:lnSpc>
                        <a:spcAft>
                          <a:spcPts val="800"/>
                        </a:spcAft>
                      </a:pPr>
                      <a:r>
                        <a:rPr lang="en-GB" sz="1200">
                          <a:effectLst/>
                        </a:rPr>
                        <a:t>goals.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Growing and</a:t>
                      </a:r>
                      <a:endParaRPr lang="en-GB" sz="1100" dirty="0">
                        <a:effectLst/>
                      </a:endParaRPr>
                    </a:p>
                    <a:p>
                      <a:pPr algn="ctr">
                        <a:lnSpc>
                          <a:spcPct val="107000"/>
                        </a:lnSpc>
                        <a:spcAft>
                          <a:spcPts val="800"/>
                        </a:spcAft>
                      </a:pPr>
                      <a:r>
                        <a:rPr lang="en-GB" sz="1200" dirty="0">
                          <a:effectLst/>
                        </a:rPr>
                        <a:t>changing</a:t>
                      </a:r>
                      <a:endParaRPr lang="en-GB" sz="1100" dirty="0">
                        <a:effectLst/>
                      </a:endParaRPr>
                    </a:p>
                    <a:p>
                      <a:pPr algn="ctr">
                        <a:lnSpc>
                          <a:spcPct val="107000"/>
                        </a:lnSpc>
                        <a:spcAft>
                          <a:spcPts val="800"/>
                        </a:spcAft>
                      </a:pPr>
                      <a:r>
                        <a:rPr lang="en-GB" sz="1200" dirty="0">
                          <a:effectLst/>
                        </a:rPr>
                        <a:t>throughout life.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Understanding</a:t>
                      </a:r>
                      <a:endParaRPr lang="en-GB" sz="1100">
                        <a:effectLst/>
                      </a:endParaRPr>
                    </a:p>
                    <a:p>
                      <a:pPr algn="ctr">
                        <a:lnSpc>
                          <a:spcPct val="107000"/>
                        </a:lnSpc>
                        <a:spcAft>
                          <a:spcPts val="800"/>
                        </a:spcAft>
                      </a:pPr>
                      <a:r>
                        <a:rPr lang="en-GB" sz="1200">
                          <a:effectLst/>
                        </a:rPr>
                        <a:t>that bullying</a:t>
                      </a:r>
                      <a:endParaRPr lang="en-GB" sz="1100">
                        <a:effectLst/>
                      </a:endParaRPr>
                    </a:p>
                    <a:p>
                      <a:pPr algn="ctr">
                        <a:lnSpc>
                          <a:spcPct val="107000"/>
                        </a:lnSpc>
                        <a:spcAft>
                          <a:spcPts val="800"/>
                        </a:spcAft>
                      </a:pPr>
                      <a:r>
                        <a:rPr lang="en-GB" sz="1200">
                          <a:effectLst/>
                        </a:rPr>
                        <a:t>is wrong and</a:t>
                      </a:r>
                      <a:endParaRPr lang="en-GB" sz="1100">
                        <a:effectLst/>
                      </a:endParaRPr>
                    </a:p>
                    <a:p>
                      <a:pPr algn="ctr">
                        <a:lnSpc>
                          <a:spcPct val="107000"/>
                        </a:lnSpc>
                        <a:spcAft>
                          <a:spcPts val="800"/>
                        </a:spcAft>
                      </a:pPr>
                      <a:r>
                        <a:rPr lang="en-GB" sz="1200">
                          <a:effectLst/>
                        </a:rPr>
                        <a:t>unacceptable.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Different families.</a:t>
                      </a:r>
                      <a:endParaRPr lang="en-GB" sz="1100">
                        <a:effectLst/>
                      </a:endParaRPr>
                    </a:p>
                    <a:p>
                      <a:pPr algn="ctr">
                        <a:lnSpc>
                          <a:spcPct val="107000"/>
                        </a:lnSpc>
                        <a:spcAft>
                          <a:spcPts val="800"/>
                        </a:spcAft>
                      </a:pPr>
                      <a:r>
                        <a:rPr lang="en-GB" sz="1200">
                          <a:effectLst/>
                        </a:rPr>
                        <a:t>Understanding</a:t>
                      </a:r>
                      <a:endParaRPr lang="en-GB" sz="1100">
                        <a:effectLst/>
                      </a:endParaRPr>
                    </a:p>
                    <a:p>
                      <a:pPr algn="ctr">
                        <a:lnSpc>
                          <a:spcPct val="107000"/>
                        </a:lnSpc>
                        <a:spcAft>
                          <a:spcPts val="800"/>
                        </a:spcAft>
                      </a:pPr>
                      <a:r>
                        <a:rPr lang="en-GB" sz="1200">
                          <a:effectLst/>
                        </a:rPr>
                        <a:t>there has never</a:t>
                      </a:r>
                      <a:endParaRPr lang="en-GB" sz="1100">
                        <a:effectLst/>
                      </a:endParaRPr>
                    </a:p>
                    <a:p>
                      <a:pPr algn="ctr">
                        <a:lnSpc>
                          <a:spcPct val="107000"/>
                        </a:lnSpc>
                        <a:spcAft>
                          <a:spcPts val="800"/>
                        </a:spcAft>
                      </a:pPr>
                      <a:r>
                        <a:rPr lang="en-GB" sz="1200">
                          <a:effectLst/>
                        </a:rPr>
                        <a:t>been and will</a:t>
                      </a:r>
                      <a:endParaRPr lang="en-GB" sz="1100">
                        <a:effectLst/>
                      </a:endParaRPr>
                    </a:p>
                    <a:p>
                      <a:pPr algn="ctr">
                        <a:lnSpc>
                          <a:spcPct val="107000"/>
                        </a:lnSpc>
                        <a:spcAft>
                          <a:spcPts val="800"/>
                        </a:spcAft>
                      </a:pPr>
                      <a:r>
                        <a:rPr lang="en-GB" sz="1200">
                          <a:effectLst/>
                        </a:rPr>
                        <a:t>never be another</a:t>
                      </a:r>
                      <a:endParaRPr lang="en-GB" sz="1100">
                        <a:effectLst/>
                      </a:endParaRPr>
                    </a:p>
                    <a:p>
                      <a:pPr algn="ctr">
                        <a:lnSpc>
                          <a:spcPct val="107000"/>
                        </a:lnSpc>
                        <a:spcAft>
                          <a:spcPts val="800"/>
                        </a:spcAft>
                      </a:pPr>
                      <a:r>
                        <a:rPr lang="en-GB" sz="1200">
                          <a:effectLst/>
                        </a:rPr>
                        <a:t>them.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Judging what</a:t>
                      </a:r>
                      <a:endParaRPr lang="en-GB" sz="1100">
                        <a:effectLst/>
                      </a:endParaRPr>
                    </a:p>
                    <a:p>
                      <a:pPr algn="ctr">
                        <a:lnSpc>
                          <a:spcPct val="107000"/>
                        </a:lnSpc>
                        <a:spcAft>
                          <a:spcPts val="800"/>
                        </a:spcAft>
                      </a:pPr>
                      <a:r>
                        <a:rPr lang="en-GB" sz="1200">
                          <a:effectLst/>
                        </a:rPr>
                        <a:t>kind of physical</a:t>
                      </a:r>
                      <a:endParaRPr lang="en-GB" sz="1100">
                        <a:effectLst/>
                      </a:endParaRPr>
                    </a:p>
                    <a:p>
                      <a:pPr algn="ctr">
                        <a:lnSpc>
                          <a:spcPct val="107000"/>
                        </a:lnSpc>
                        <a:spcAft>
                          <a:spcPts val="800"/>
                        </a:spcAft>
                      </a:pPr>
                      <a:r>
                        <a:rPr lang="en-GB" sz="1200">
                          <a:effectLst/>
                        </a:rPr>
                        <a:t>contact is</a:t>
                      </a:r>
                      <a:endParaRPr lang="en-GB" sz="1100">
                        <a:effectLst/>
                      </a:endParaRPr>
                    </a:p>
                    <a:p>
                      <a:pPr algn="ctr">
                        <a:lnSpc>
                          <a:spcPct val="107000"/>
                        </a:lnSpc>
                        <a:spcAft>
                          <a:spcPts val="800"/>
                        </a:spcAft>
                      </a:pPr>
                      <a:r>
                        <a:rPr lang="en-GB" sz="1200">
                          <a:effectLst/>
                        </a:rPr>
                        <a:t>acceptable,</a:t>
                      </a:r>
                      <a:endParaRPr lang="en-GB" sz="1100">
                        <a:effectLst/>
                      </a:endParaRPr>
                    </a:p>
                    <a:p>
                      <a:pPr algn="ctr">
                        <a:lnSpc>
                          <a:spcPct val="107000"/>
                        </a:lnSpc>
                        <a:spcAft>
                          <a:spcPts val="800"/>
                        </a:spcAft>
                      </a:pPr>
                      <a:r>
                        <a:rPr lang="en-GB" sz="1200">
                          <a:effectLst/>
                        </a:rPr>
                        <a:t>comfortable and</a:t>
                      </a:r>
                      <a:endParaRPr lang="en-GB" sz="1100">
                        <a:effectLst/>
                      </a:endParaRPr>
                    </a:p>
                    <a:p>
                      <a:pPr algn="ctr">
                        <a:lnSpc>
                          <a:spcPct val="107000"/>
                        </a:lnSpc>
                        <a:spcAft>
                          <a:spcPts val="800"/>
                        </a:spcAft>
                      </a:pPr>
                      <a:r>
                        <a:rPr lang="en-GB" sz="1200">
                          <a:effectLst/>
                        </a:rPr>
                        <a:t>uncomfortable</a:t>
                      </a:r>
                      <a:endParaRPr lang="en-GB" sz="1100">
                        <a:effectLst/>
                      </a:endParaRPr>
                    </a:p>
                    <a:p>
                      <a:pPr algn="ctr">
                        <a:lnSpc>
                          <a:spcPct val="107000"/>
                        </a:lnSpc>
                        <a:spcAft>
                          <a:spcPts val="800"/>
                        </a:spcAft>
                      </a:pPr>
                      <a:r>
                        <a:rPr lang="en-GB" sz="1200">
                          <a:effectLst/>
                        </a:rPr>
                        <a:t>and how to</a:t>
                      </a:r>
                      <a:endParaRPr lang="en-GB" sz="1100">
                        <a:effectLst/>
                      </a:endParaRPr>
                    </a:p>
                    <a:p>
                      <a:pPr algn="ctr">
                        <a:lnSpc>
                          <a:spcPct val="107000"/>
                        </a:lnSpc>
                        <a:spcAft>
                          <a:spcPts val="800"/>
                        </a:spcAft>
                      </a:pPr>
                      <a:r>
                        <a:rPr lang="en-GB" sz="1200">
                          <a:effectLst/>
                        </a:rPr>
                        <a:t>respond.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The difference</a:t>
                      </a:r>
                      <a:endParaRPr lang="en-GB" sz="1100" dirty="0">
                        <a:effectLst/>
                      </a:endParaRPr>
                    </a:p>
                    <a:p>
                      <a:pPr algn="ctr">
                        <a:lnSpc>
                          <a:spcPct val="107000"/>
                        </a:lnSpc>
                        <a:spcAft>
                          <a:spcPts val="800"/>
                        </a:spcAft>
                      </a:pPr>
                      <a:r>
                        <a:rPr lang="en-GB" sz="1200" dirty="0">
                          <a:effectLst/>
                        </a:rPr>
                        <a:t>between</a:t>
                      </a:r>
                      <a:endParaRPr lang="en-GB" sz="1100" dirty="0">
                        <a:effectLst/>
                      </a:endParaRPr>
                    </a:p>
                    <a:p>
                      <a:pPr algn="ctr">
                        <a:lnSpc>
                          <a:spcPct val="107000"/>
                        </a:lnSpc>
                        <a:spcAft>
                          <a:spcPts val="800"/>
                        </a:spcAft>
                      </a:pPr>
                      <a:r>
                        <a:rPr lang="en-GB" sz="1200" dirty="0">
                          <a:effectLst/>
                        </a:rPr>
                        <a:t>secrets and</a:t>
                      </a:r>
                      <a:endParaRPr lang="en-GB" sz="1100" dirty="0">
                        <a:effectLst/>
                      </a:endParaRPr>
                    </a:p>
                    <a:p>
                      <a:pPr algn="ctr">
                        <a:lnSpc>
                          <a:spcPct val="107000"/>
                        </a:lnSpc>
                        <a:spcAft>
                          <a:spcPts val="800"/>
                        </a:spcAft>
                      </a:pPr>
                      <a:r>
                        <a:rPr lang="en-GB" sz="1200" dirty="0">
                          <a:effectLst/>
                        </a:rPr>
                        <a:t>surprises, and</a:t>
                      </a:r>
                      <a:endParaRPr lang="en-GB" sz="1100" dirty="0">
                        <a:effectLst/>
                      </a:endParaRPr>
                    </a:p>
                    <a:p>
                      <a:pPr algn="ctr">
                        <a:lnSpc>
                          <a:spcPct val="107000"/>
                        </a:lnSpc>
                        <a:spcAft>
                          <a:spcPts val="800"/>
                        </a:spcAft>
                      </a:pPr>
                      <a:r>
                        <a:rPr lang="en-GB" sz="1200" dirty="0">
                          <a:effectLst/>
                        </a:rPr>
                        <a:t>the importance</a:t>
                      </a:r>
                      <a:endParaRPr lang="en-GB" sz="1100" dirty="0">
                        <a:effectLst/>
                      </a:endParaRPr>
                    </a:p>
                    <a:p>
                      <a:pPr algn="ctr">
                        <a:lnSpc>
                          <a:spcPct val="107000"/>
                        </a:lnSpc>
                        <a:spcAft>
                          <a:spcPts val="800"/>
                        </a:spcAft>
                      </a:pPr>
                      <a:r>
                        <a:rPr lang="en-GB" sz="1200" dirty="0">
                          <a:effectLst/>
                        </a:rPr>
                        <a:t>of not keeping</a:t>
                      </a:r>
                      <a:endParaRPr lang="en-GB" sz="1100" dirty="0">
                        <a:effectLst/>
                      </a:endParaRPr>
                    </a:p>
                    <a:p>
                      <a:pPr algn="ctr">
                        <a:lnSpc>
                          <a:spcPct val="107000"/>
                        </a:lnSpc>
                        <a:spcAft>
                          <a:spcPts val="800"/>
                        </a:spcAft>
                      </a:pPr>
                      <a:r>
                        <a:rPr lang="en-GB" sz="1200" dirty="0">
                          <a:effectLst/>
                        </a:rPr>
                        <a:t>a secret that</a:t>
                      </a:r>
                      <a:endParaRPr lang="en-GB" sz="1100" dirty="0">
                        <a:effectLst/>
                      </a:endParaRPr>
                    </a:p>
                    <a:p>
                      <a:pPr algn="ctr">
                        <a:lnSpc>
                          <a:spcPct val="107000"/>
                        </a:lnSpc>
                        <a:spcAft>
                          <a:spcPts val="800"/>
                        </a:spcAft>
                      </a:pPr>
                      <a:r>
                        <a:rPr lang="en-GB" sz="1200" dirty="0">
                          <a:effectLst/>
                        </a:rPr>
                        <a:t>makes them feel</a:t>
                      </a:r>
                      <a:endParaRPr lang="en-GB" sz="1100" dirty="0">
                        <a:effectLst/>
                      </a:endParaRPr>
                    </a:p>
                    <a:p>
                      <a:pPr algn="ctr">
                        <a:lnSpc>
                          <a:spcPct val="107000"/>
                        </a:lnSpc>
                        <a:spcAft>
                          <a:spcPts val="800"/>
                        </a:spcAft>
                      </a:pPr>
                      <a:r>
                        <a:rPr lang="en-GB" sz="1200" dirty="0">
                          <a:effectLst/>
                        </a:rPr>
                        <a:t>uncomfortable,</a:t>
                      </a:r>
                      <a:endParaRPr lang="en-GB" sz="1100" dirty="0">
                        <a:effectLst/>
                      </a:endParaRPr>
                    </a:p>
                    <a:p>
                      <a:pPr algn="ctr">
                        <a:lnSpc>
                          <a:spcPct val="107000"/>
                        </a:lnSpc>
                        <a:spcAft>
                          <a:spcPts val="800"/>
                        </a:spcAft>
                      </a:pPr>
                      <a:r>
                        <a:rPr lang="en-GB" sz="1200" dirty="0">
                          <a:effectLst/>
                        </a:rPr>
                        <a:t>worried or afraid.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6559977"/>
                  </a:ext>
                </a:extLst>
              </a:tr>
            </a:tbl>
          </a:graphicData>
        </a:graphic>
      </p:graphicFrame>
      <p:sp>
        <p:nvSpPr>
          <p:cNvPr id="5" name="Rectangle 1">
            <a:extLst>
              <a:ext uri="{FF2B5EF4-FFF2-40B4-BE49-F238E27FC236}">
                <a16:creationId xmlns:a16="http://schemas.microsoft.com/office/drawing/2014/main" id="{E78AAB19-2C5B-40CB-8D63-20D9080E9150}"/>
              </a:ext>
            </a:extLst>
          </p:cNvPr>
          <p:cNvSpPr>
            <a:spLocks noChangeArrowheads="1"/>
          </p:cNvSpPr>
          <p:nvPr/>
        </p:nvSpPr>
        <p:spPr bwMode="auto">
          <a:xfrm>
            <a:off x="107219" y="1212301"/>
            <a:ext cx="8579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Year 2</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36C144AA-9426-4A05-A0DD-4EFD44E59489}"/>
              </a:ext>
            </a:extLst>
          </p:cNvPr>
          <p:cNvGraphicFramePr>
            <a:graphicFrameLocks noGrp="1"/>
          </p:cNvGraphicFramePr>
          <p:nvPr>
            <p:extLst>
              <p:ext uri="{D42A27DB-BD31-4B8C-83A1-F6EECF244321}">
                <p14:modId xmlns:p14="http://schemas.microsoft.com/office/powerpoint/2010/main" val="1471903089"/>
              </p:ext>
            </p:extLst>
          </p:nvPr>
        </p:nvGraphicFramePr>
        <p:xfrm>
          <a:off x="1468729" y="3606386"/>
          <a:ext cx="8856980" cy="3262884"/>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38847294"/>
                    </a:ext>
                  </a:extLst>
                </a:gridCol>
                <a:gridCol w="1475740">
                  <a:extLst>
                    <a:ext uri="{9D8B030D-6E8A-4147-A177-3AD203B41FA5}">
                      <a16:colId xmlns:a16="http://schemas.microsoft.com/office/drawing/2014/main" val="1431160966"/>
                    </a:ext>
                  </a:extLst>
                </a:gridCol>
                <a:gridCol w="1476375">
                  <a:extLst>
                    <a:ext uri="{9D8B030D-6E8A-4147-A177-3AD203B41FA5}">
                      <a16:colId xmlns:a16="http://schemas.microsoft.com/office/drawing/2014/main" val="3670282877"/>
                    </a:ext>
                  </a:extLst>
                </a:gridCol>
                <a:gridCol w="1476375">
                  <a:extLst>
                    <a:ext uri="{9D8B030D-6E8A-4147-A177-3AD203B41FA5}">
                      <a16:colId xmlns:a16="http://schemas.microsoft.com/office/drawing/2014/main" val="3669688266"/>
                    </a:ext>
                  </a:extLst>
                </a:gridCol>
                <a:gridCol w="1476375">
                  <a:extLst>
                    <a:ext uri="{9D8B030D-6E8A-4147-A177-3AD203B41FA5}">
                      <a16:colId xmlns:a16="http://schemas.microsoft.com/office/drawing/2014/main" val="3113361133"/>
                    </a:ext>
                  </a:extLst>
                </a:gridCol>
                <a:gridCol w="1476375">
                  <a:extLst>
                    <a:ext uri="{9D8B030D-6E8A-4147-A177-3AD203B41FA5}">
                      <a16:colId xmlns:a16="http://schemas.microsoft.com/office/drawing/2014/main" val="141820630"/>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body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8466865"/>
                  </a:ext>
                </a:extLst>
              </a:tr>
              <a:tr h="0">
                <a:tc>
                  <a:txBody>
                    <a:bodyPr/>
                    <a:lstStyle/>
                    <a:p>
                      <a:pPr algn="ctr">
                        <a:lnSpc>
                          <a:spcPct val="107000"/>
                        </a:lnSpc>
                        <a:spcAft>
                          <a:spcPts val="800"/>
                        </a:spcAft>
                      </a:pPr>
                      <a:r>
                        <a:rPr lang="en-GB" sz="1200">
                          <a:effectLst/>
                        </a:rPr>
                        <a:t>Identify</a:t>
                      </a:r>
                      <a:endParaRPr lang="en-GB" sz="1100">
                        <a:effectLst/>
                      </a:endParaRPr>
                    </a:p>
                    <a:p>
                      <a:pPr algn="ctr">
                        <a:lnSpc>
                          <a:spcPct val="107000"/>
                        </a:lnSpc>
                        <a:spcAft>
                          <a:spcPts val="800"/>
                        </a:spcAft>
                      </a:pPr>
                      <a:r>
                        <a:rPr lang="en-GB" sz="1200">
                          <a:effectLst/>
                        </a:rPr>
                        <a:t>personal</a:t>
                      </a:r>
                      <a:endParaRPr lang="en-GB" sz="1100">
                        <a:effectLst/>
                      </a:endParaRPr>
                    </a:p>
                    <a:p>
                      <a:pPr algn="ctr">
                        <a:lnSpc>
                          <a:spcPct val="107000"/>
                        </a:lnSpc>
                        <a:spcAft>
                          <a:spcPts val="800"/>
                        </a:spcAft>
                      </a:pPr>
                      <a:r>
                        <a:rPr lang="en-GB" sz="1200">
                          <a:effectLst/>
                        </a:rPr>
                        <a:t>strengths and</a:t>
                      </a:r>
                      <a:endParaRPr lang="en-GB" sz="1100">
                        <a:effectLst/>
                      </a:endParaRPr>
                    </a:p>
                    <a:p>
                      <a:pPr algn="ctr">
                        <a:lnSpc>
                          <a:spcPct val="107000"/>
                        </a:lnSpc>
                        <a:spcAft>
                          <a:spcPts val="800"/>
                        </a:spcAft>
                      </a:pPr>
                      <a:r>
                        <a:rPr lang="en-GB" sz="1200">
                          <a:effectLst/>
                        </a:rPr>
                        <a:t>set aspirational</a:t>
                      </a:r>
                      <a:endParaRPr lang="en-GB" sz="1100">
                        <a:effectLst/>
                      </a:endParaRPr>
                    </a:p>
                    <a:p>
                      <a:pPr algn="ctr">
                        <a:lnSpc>
                          <a:spcPct val="107000"/>
                        </a:lnSpc>
                        <a:spcAft>
                          <a:spcPts val="800"/>
                        </a:spcAft>
                      </a:pPr>
                      <a:r>
                        <a:rPr lang="en-GB" sz="1200">
                          <a:effectLst/>
                        </a:rPr>
                        <a:t>goals,</a:t>
                      </a:r>
                      <a:endParaRPr lang="en-GB" sz="1100">
                        <a:effectLst/>
                      </a:endParaRPr>
                    </a:p>
                    <a:p>
                      <a:pPr algn="ctr">
                        <a:lnSpc>
                          <a:spcPct val="107000"/>
                        </a:lnSpc>
                        <a:spcAft>
                          <a:spcPts val="800"/>
                        </a:spcAft>
                      </a:pPr>
                      <a:r>
                        <a:rPr lang="en-GB" sz="1200">
                          <a:effectLst/>
                        </a:rPr>
                        <a:t>understanding</a:t>
                      </a:r>
                      <a:endParaRPr lang="en-GB" sz="1100">
                        <a:effectLst/>
                      </a:endParaRPr>
                    </a:p>
                    <a:p>
                      <a:pPr algn="ctr">
                        <a:lnSpc>
                          <a:spcPct val="107000"/>
                        </a:lnSpc>
                        <a:spcAft>
                          <a:spcPts val="800"/>
                        </a:spcAft>
                      </a:pPr>
                      <a:r>
                        <a:rPr lang="en-GB" sz="1200">
                          <a:effectLst/>
                        </a:rPr>
                        <a:t>how this</a:t>
                      </a:r>
                      <a:endParaRPr lang="en-GB" sz="1100">
                        <a:effectLst/>
                      </a:endParaRPr>
                    </a:p>
                    <a:p>
                      <a:pPr algn="ctr">
                        <a:lnSpc>
                          <a:spcPct val="107000"/>
                        </a:lnSpc>
                        <a:spcAft>
                          <a:spcPts val="800"/>
                        </a:spcAft>
                      </a:pPr>
                      <a:r>
                        <a:rPr lang="en-GB" sz="1200">
                          <a:effectLst/>
                        </a:rPr>
                        <a:t>builds high</a:t>
                      </a:r>
                      <a:endParaRPr lang="en-GB" sz="1100">
                        <a:effectLst/>
                      </a:endParaRPr>
                    </a:p>
                    <a:p>
                      <a:pPr algn="ctr">
                        <a:lnSpc>
                          <a:spcPct val="107000"/>
                        </a:lnSpc>
                        <a:spcAft>
                          <a:spcPts val="800"/>
                        </a:spcAft>
                      </a:pPr>
                      <a:r>
                        <a:rPr lang="en-GB" sz="1200">
                          <a:effectLst/>
                        </a:rPr>
                        <a:t>self-esteem.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How their body</a:t>
                      </a:r>
                      <a:endParaRPr lang="en-GB" sz="1100">
                        <a:effectLst/>
                      </a:endParaRPr>
                    </a:p>
                    <a:p>
                      <a:pPr algn="ctr">
                        <a:lnSpc>
                          <a:spcPct val="107000"/>
                        </a:lnSpc>
                        <a:spcAft>
                          <a:spcPts val="800"/>
                        </a:spcAft>
                      </a:pPr>
                      <a:r>
                        <a:rPr lang="en-GB" sz="1200">
                          <a:effectLst/>
                        </a:rPr>
                        <a:t>may change</a:t>
                      </a:r>
                      <a:endParaRPr lang="en-GB" sz="1100">
                        <a:effectLst/>
                      </a:endParaRPr>
                    </a:p>
                    <a:p>
                      <a:pPr algn="ctr">
                        <a:lnSpc>
                          <a:spcPct val="107000"/>
                        </a:lnSpc>
                        <a:spcAft>
                          <a:spcPts val="800"/>
                        </a:spcAft>
                      </a:pPr>
                      <a:r>
                        <a:rPr lang="en-GB" sz="1200">
                          <a:effectLst/>
                        </a:rPr>
                        <a:t>as they grow</a:t>
                      </a:r>
                      <a:endParaRPr lang="en-GB" sz="1100">
                        <a:effectLst/>
                      </a:endParaRPr>
                    </a:p>
                    <a:p>
                      <a:pPr algn="ctr">
                        <a:lnSpc>
                          <a:spcPct val="107000"/>
                        </a:lnSpc>
                        <a:spcAft>
                          <a:spcPts val="800"/>
                        </a:spcAft>
                      </a:pPr>
                      <a:r>
                        <a:rPr lang="en-GB" sz="1200">
                          <a:effectLst/>
                        </a:rPr>
                        <a:t>and develop.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The attributes of</a:t>
                      </a:r>
                      <a:endParaRPr lang="en-GB" sz="1100">
                        <a:effectLst/>
                      </a:endParaRPr>
                    </a:p>
                    <a:p>
                      <a:pPr algn="ctr">
                        <a:lnSpc>
                          <a:spcPct val="107000"/>
                        </a:lnSpc>
                        <a:spcAft>
                          <a:spcPts val="800"/>
                        </a:spcAft>
                      </a:pPr>
                      <a:r>
                        <a:rPr lang="en-GB" sz="1200">
                          <a:effectLst/>
                        </a:rPr>
                        <a:t>positive, healthy</a:t>
                      </a:r>
                      <a:endParaRPr lang="en-GB" sz="1100">
                        <a:effectLst/>
                      </a:endParaRPr>
                    </a:p>
                    <a:p>
                      <a:pPr algn="ctr">
                        <a:lnSpc>
                          <a:spcPct val="107000"/>
                        </a:lnSpc>
                        <a:spcAft>
                          <a:spcPts val="800"/>
                        </a:spcAft>
                      </a:pPr>
                      <a:r>
                        <a:rPr lang="en-GB" sz="1200">
                          <a:effectLst/>
                        </a:rPr>
                        <a:t>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Challenging</a:t>
                      </a:r>
                      <a:endParaRPr lang="en-GB" sz="1100">
                        <a:effectLst/>
                      </a:endParaRPr>
                    </a:p>
                    <a:p>
                      <a:pPr algn="ctr">
                        <a:lnSpc>
                          <a:spcPct val="107000"/>
                        </a:lnSpc>
                        <a:spcAft>
                          <a:spcPts val="800"/>
                        </a:spcAft>
                      </a:pPr>
                      <a:r>
                        <a:rPr lang="en-GB" sz="1200">
                          <a:effectLst/>
                        </a:rPr>
                        <a:t>gender</a:t>
                      </a:r>
                      <a:endParaRPr lang="en-GB" sz="1100">
                        <a:effectLst/>
                      </a:endParaRPr>
                    </a:p>
                    <a:p>
                      <a:pPr algn="ctr">
                        <a:lnSpc>
                          <a:spcPct val="107000"/>
                        </a:lnSpc>
                        <a:spcAft>
                          <a:spcPts val="800"/>
                        </a:spcAft>
                      </a:pPr>
                      <a:r>
                        <a:rPr lang="en-GB" sz="1200">
                          <a:effectLst/>
                        </a:rPr>
                        <a:t>stereotypes.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The right to</a:t>
                      </a:r>
                      <a:endParaRPr lang="en-GB" sz="1100">
                        <a:effectLst/>
                      </a:endParaRPr>
                    </a:p>
                    <a:p>
                      <a:pPr algn="ctr">
                        <a:lnSpc>
                          <a:spcPct val="107000"/>
                        </a:lnSpc>
                        <a:spcAft>
                          <a:spcPts val="800"/>
                        </a:spcAft>
                      </a:pPr>
                      <a:r>
                        <a:rPr lang="en-GB" sz="1200">
                          <a:effectLst/>
                        </a:rPr>
                        <a:t>protect their</a:t>
                      </a:r>
                      <a:endParaRPr lang="en-GB" sz="1100">
                        <a:effectLst/>
                      </a:endParaRPr>
                    </a:p>
                    <a:p>
                      <a:pPr algn="ctr">
                        <a:lnSpc>
                          <a:spcPct val="107000"/>
                        </a:lnSpc>
                        <a:spcAft>
                          <a:spcPts val="800"/>
                        </a:spcAft>
                      </a:pPr>
                      <a:r>
                        <a:rPr lang="en-GB" sz="1200">
                          <a:effectLst/>
                        </a:rPr>
                        <a:t>body from</a:t>
                      </a:r>
                      <a:endParaRPr lang="en-GB" sz="1100">
                        <a:effectLst/>
                      </a:endParaRPr>
                    </a:p>
                    <a:p>
                      <a:pPr algn="ctr">
                        <a:lnSpc>
                          <a:spcPct val="107000"/>
                        </a:lnSpc>
                        <a:spcAft>
                          <a:spcPts val="800"/>
                        </a:spcAft>
                      </a:pPr>
                      <a:r>
                        <a:rPr lang="en-GB" sz="1200">
                          <a:effectLst/>
                        </a:rPr>
                        <a:t>unwanted touch.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The differences</a:t>
                      </a:r>
                      <a:endParaRPr lang="en-GB" sz="1100" dirty="0">
                        <a:effectLst/>
                      </a:endParaRPr>
                    </a:p>
                    <a:p>
                      <a:pPr algn="ctr">
                        <a:lnSpc>
                          <a:spcPct val="107000"/>
                        </a:lnSpc>
                        <a:spcAft>
                          <a:spcPts val="800"/>
                        </a:spcAft>
                      </a:pPr>
                      <a:r>
                        <a:rPr lang="en-GB" sz="1200" dirty="0">
                          <a:effectLst/>
                        </a:rPr>
                        <a:t>between</a:t>
                      </a:r>
                      <a:endParaRPr lang="en-GB" sz="1100" dirty="0">
                        <a:effectLst/>
                      </a:endParaRPr>
                    </a:p>
                    <a:p>
                      <a:pPr algn="ctr">
                        <a:lnSpc>
                          <a:spcPct val="107000"/>
                        </a:lnSpc>
                        <a:spcAft>
                          <a:spcPts val="800"/>
                        </a:spcAft>
                      </a:pPr>
                      <a:r>
                        <a:rPr lang="en-GB" sz="1200" dirty="0">
                          <a:effectLst/>
                        </a:rPr>
                        <a:t>secrets and</a:t>
                      </a:r>
                      <a:endParaRPr lang="en-GB" sz="1100" dirty="0">
                        <a:effectLst/>
                      </a:endParaRPr>
                    </a:p>
                    <a:p>
                      <a:pPr algn="ctr">
                        <a:lnSpc>
                          <a:spcPct val="107000"/>
                        </a:lnSpc>
                        <a:spcAft>
                          <a:spcPts val="800"/>
                        </a:spcAft>
                      </a:pPr>
                      <a:r>
                        <a:rPr lang="en-GB" sz="1200" dirty="0">
                          <a:effectLst/>
                        </a:rPr>
                        <a:t>surprises,</a:t>
                      </a:r>
                      <a:endParaRPr lang="en-GB" sz="1100" dirty="0">
                        <a:effectLst/>
                      </a:endParaRPr>
                    </a:p>
                    <a:p>
                      <a:pPr algn="ctr">
                        <a:lnSpc>
                          <a:spcPct val="107000"/>
                        </a:lnSpc>
                        <a:spcAft>
                          <a:spcPts val="800"/>
                        </a:spcAft>
                      </a:pPr>
                      <a:r>
                        <a:rPr lang="en-GB" sz="1200" dirty="0">
                          <a:effectLst/>
                        </a:rPr>
                        <a:t>knowing</a:t>
                      </a:r>
                      <a:endParaRPr lang="en-GB" sz="1100" dirty="0">
                        <a:effectLst/>
                      </a:endParaRPr>
                    </a:p>
                    <a:p>
                      <a:pPr algn="ctr">
                        <a:lnSpc>
                          <a:spcPct val="107000"/>
                        </a:lnSpc>
                        <a:spcAft>
                          <a:spcPts val="800"/>
                        </a:spcAft>
                      </a:pPr>
                      <a:r>
                        <a:rPr lang="en-GB" sz="1200" dirty="0">
                          <a:effectLst/>
                        </a:rPr>
                        <a:t>when it is</a:t>
                      </a:r>
                      <a:endParaRPr lang="en-GB" sz="1100" dirty="0">
                        <a:effectLst/>
                      </a:endParaRPr>
                    </a:p>
                    <a:p>
                      <a:pPr algn="ctr">
                        <a:lnSpc>
                          <a:spcPct val="107000"/>
                        </a:lnSpc>
                        <a:spcAft>
                          <a:spcPts val="800"/>
                        </a:spcAft>
                      </a:pPr>
                      <a:r>
                        <a:rPr lang="en-GB" sz="1200" dirty="0">
                          <a:effectLst/>
                        </a:rPr>
                        <a:t>right to break</a:t>
                      </a:r>
                      <a:endParaRPr lang="en-GB" sz="1100" dirty="0">
                        <a:effectLst/>
                      </a:endParaRPr>
                    </a:p>
                    <a:p>
                      <a:pPr algn="ctr">
                        <a:lnSpc>
                          <a:spcPct val="107000"/>
                        </a:lnSpc>
                        <a:spcAft>
                          <a:spcPts val="800"/>
                        </a:spcAft>
                      </a:pPr>
                      <a:r>
                        <a:rPr lang="en-GB" sz="1200" dirty="0">
                          <a:effectLst/>
                        </a:rPr>
                        <a:t>confidence</a:t>
                      </a:r>
                      <a:endParaRPr lang="en-GB" sz="1100" dirty="0">
                        <a:effectLst/>
                      </a:endParaRPr>
                    </a:p>
                    <a:p>
                      <a:pPr algn="ctr">
                        <a:lnSpc>
                          <a:spcPct val="107000"/>
                        </a:lnSpc>
                        <a:spcAft>
                          <a:spcPts val="800"/>
                        </a:spcAft>
                      </a:pPr>
                      <a:r>
                        <a:rPr lang="en-GB" sz="1200" dirty="0">
                          <a:effectLst/>
                        </a:rPr>
                        <a:t>and share a</a:t>
                      </a:r>
                      <a:endParaRPr lang="en-GB" sz="1100" dirty="0">
                        <a:effectLst/>
                      </a:endParaRPr>
                    </a:p>
                    <a:p>
                      <a:pPr algn="ctr">
                        <a:lnSpc>
                          <a:spcPct val="107000"/>
                        </a:lnSpc>
                        <a:spcAft>
                          <a:spcPts val="800"/>
                        </a:spcAft>
                      </a:pPr>
                      <a:r>
                        <a:rPr lang="en-GB" sz="1200" dirty="0">
                          <a:effectLst/>
                        </a:rPr>
                        <a:t>secret.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0602156"/>
                  </a:ext>
                </a:extLst>
              </a:tr>
            </a:tbl>
          </a:graphicData>
        </a:graphic>
      </p:graphicFrame>
      <p:sp>
        <p:nvSpPr>
          <p:cNvPr id="7" name="Rectangle 2">
            <a:extLst>
              <a:ext uri="{FF2B5EF4-FFF2-40B4-BE49-F238E27FC236}">
                <a16:creationId xmlns:a16="http://schemas.microsoft.com/office/drawing/2014/main" id="{B40E63DE-A64D-41CB-8826-4BA85FF3A3C6}"/>
              </a:ext>
            </a:extLst>
          </p:cNvPr>
          <p:cNvSpPr>
            <a:spLocks noChangeArrowheads="1"/>
          </p:cNvSpPr>
          <p:nvPr/>
        </p:nvSpPr>
        <p:spPr bwMode="auto">
          <a:xfrm>
            <a:off x="325505" y="4890638"/>
            <a:ext cx="8579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Year 3</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4027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2AD8018-C20E-4674-937F-92C665BB4C3A}"/>
              </a:ext>
            </a:extLst>
          </p:cNvPr>
          <p:cNvGraphicFramePr>
            <a:graphicFrameLocks noGrp="1"/>
          </p:cNvGraphicFramePr>
          <p:nvPr>
            <p:extLst>
              <p:ext uri="{D42A27DB-BD31-4B8C-83A1-F6EECF244321}">
                <p14:modId xmlns:p14="http://schemas.microsoft.com/office/powerpoint/2010/main" val="3742145737"/>
              </p:ext>
            </p:extLst>
          </p:nvPr>
        </p:nvGraphicFramePr>
        <p:xfrm>
          <a:off x="1534988" y="183388"/>
          <a:ext cx="8856980" cy="3262884"/>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415486418"/>
                    </a:ext>
                  </a:extLst>
                </a:gridCol>
                <a:gridCol w="1475740">
                  <a:extLst>
                    <a:ext uri="{9D8B030D-6E8A-4147-A177-3AD203B41FA5}">
                      <a16:colId xmlns:a16="http://schemas.microsoft.com/office/drawing/2014/main" val="2306500496"/>
                    </a:ext>
                  </a:extLst>
                </a:gridCol>
                <a:gridCol w="1476375">
                  <a:extLst>
                    <a:ext uri="{9D8B030D-6E8A-4147-A177-3AD203B41FA5}">
                      <a16:colId xmlns:a16="http://schemas.microsoft.com/office/drawing/2014/main" val="3980411967"/>
                    </a:ext>
                  </a:extLst>
                </a:gridCol>
                <a:gridCol w="1476375">
                  <a:extLst>
                    <a:ext uri="{9D8B030D-6E8A-4147-A177-3AD203B41FA5}">
                      <a16:colId xmlns:a16="http://schemas.microsoft.com/office/drawing/2014/main" val="2358645108"/>
                    </a:ext>
                  </a:extLst>
                </a:gridCol>
                <a:gridCol w="1476375">
                  <a:extLst>
                    <a:ext uri="{9D8B030D-6E8A-4147-A177-3AD203B41FA5}">
                      <a16:colId xmlns:a16="http://schemas.microsoft.com/office/drawing/2014/main" val="4021592728"/>
                    </a:ext>
                  </a:extLst>
                </a:gridCol>
                <a:gridCol w="1476375">
                  <a:extLst>
                    <a:ext uri="{9D8B030D-6E8A-4147-A177-3AD203B41FA5}">
                      <a16:colId xmlns:a16="http://schemas.microsoft.com/office/drawing/2014/main" val="3713195688"/>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body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4552830"/>
                  </a:ext>
                </a:extLst>
              </a:tr>
              <a:tr h="0">
                <a:tc>
                  <a:txBody>
                    <a:bodyPr/>
                    <a:lstStyle/>
                    <a:p>
                      <a:pPr algn="ctr">
                        <a:lnSpc>
                          <a:spcPct val="107000"/>
                        </a:lnSpc>
                        <a:spcAft>
                          <a:spcPts val="800"/>
                        </a:spcAft>
                      </a:pPr>
                      <a:r>
                        <a:rPr lang="en-GB" sz="1200">
                          <a:effectLst/>
                        </a:rPr>
                        <a:t>Recognising</a:t>
                      </a:r>
                      <a:endParaRPr lang="en-GB" sz="1100">
                        <a:effectLst/>
                      </a:endParaRPr>
                    </a:p>
                    <a:p>
                      <a:pPr algn="ctr">
                        <a:lnSpc>
                          <a:spcPct val="107000"/>
                        </a:lnSpc>
                        <a:spcAft>
                          <a:spcPts val="800"/>
                        </a:spcAft>
                      </a:pPr>
                      <a:r>
                        <a:rPr lang="en-GB" sz="1200">
                          <a:effectLst/>
                        </a:rPr>
                        <a:t>a wide range</a:t>
                      </a:r>
                      <a:endParaRPr lang="en-GB" sz="1100">
                        <a:effectLst/>
                      </a:endParaRPr>
                    </a:p>
                    <a:p>
                      <a:pPr algn="ctr">
                        <a:lnSpc>
                          <a:spcPct val="107000"/>
                        </a:lnSpc>
                        <a:spcAft>
                          <a:spcPts val="800"/>
                        </a:spcAft>
                      </a:pPr>
                      <a:r>
                        <a:rPr lang="en-GB" sz="1200">
                          <a:effectLst/>
                        </a:rPr>
                        <a:t>of emotions.</a:t>
                      </a:r>
                      <a:endParaRPr lang="en-GB" sz="1100">
                        <a:effectLst/>
                      </a:endParaRPr>
                    </a:p>
                    <a:p>
                      <a:pPr algn="ctr">
                        <a:lnSpc>
                          <a:spcPct val="107000"/>
                        </a:lnSpc>
                        <a:spcAft>
                          <a:spcPts val="800"/>
                        </a:spcAft>
                      </a:pPr>
                      <a:r>
                        <a:rPr lang="en-GB" sz="1200">
                          <a:effectLst/>
                        </a:rPr>
                        <a:t>Responding to</a:t>
                      </a:r>
                      <a:endParaRPr lang="en-GB" sz="1100">
                        <a:effectLst/>
                      </a:endParaRPr>
                    </a:p>
                    <a:p>
                      <a:pPr algn="ctr">
                        <a:lnSpc>
                          <a:spcPct val="107000"/>
                        </a:lnSpc>
                        <a:spcAft>
                          <a:spcPts val="800"/>
                        </a:spcAft>
                      </a:pPr>
                      <a:r>
                        <a:rPr lang="en-GB" sz="1200">
                          <a:effectLst/>
                        </a:rPr>
                        <a:t>their own, and</a:t>
                      </a:r>
                      <a:endParaRPr lang="en-GB" sz="1100">
                        <a:effectLst/>
                      </a:endParaRPr>
                    </a:p>
                    <a:p>
                      <a:pPr algn="ctr">
                        <a:lnSpc>
                          <a:spcPct val="107000"/>
                        </a:lnSpc>
                        <a:spcAft>
                          <a:spcPts val="800"/>
                        </a:spcAft>
                      </a:pPr>
                      <a:r>
                        <a:rPr lang="en-GB" sz="1200">
                          <a:effectLst/>
                        </a:rPr>
                        <a:t>other people’s</a:t>
                      </a:r>
                      <a:endParaRPr lang="en-GB" sz="1100">
                        <a:effectLst/>
                      </a:endParaRPr>
                    </a:p>
                    <a:p>
                      <a:pPr algn="ctr">
                        <a:lnSpc>
                          <a:spcPct val="107000"/>
                        </a:lnSpc>
                        <a:spcAft>
                          <a:spcPts val="800"/>
                        </a:spcAft>
                      </a:pPr>
                      <a:r>
                        <a:rPr lang="en-GB" sz="1200">
                          <a:effectLst/>
                        </a:rPr>
                        <a:t>emotions.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Anticipate</a:t>
                      </a:r>
                      <a:endParaRPr lang="en-GB" sz="1100">
                        <a:effectLst/>
                      </a:endParaRPr>
                    </a:p>
                    <a:p>
                      <a:pPr algn="ctr">
                        <a:lnSpc>
                          <a:spcPct val="107000"/>
                        </a:lnSpc>
                        <a:spcAft>
                          <a:spcPts val="800"/>
                        </a:spcAft>
                      </a:pPr>
                      <a:r>
                        <a:rPr lang="en-GB" sz="1200">
                          <a:effectLst/>
                        </a:rPr>
                        <a:t>body changes,</a:t>
                      </a:r>
                      <a:endParaRPr lang="en-GB" sz="1100">
                        <a:effectLst/>
                      </a:endParaRPr>
                    </a:p>
                    <a:p>
                      <a:pPr algn="ctr">
                        <a:lnSpc>
                          <a:spcPct val="107000"/>
                        </a:lnSpc>
                        <a:spcAft>
                          <a:spcPts val="800"/>
                        </a:spcAft>
                      </a:pPr>
                      <a:r>
                        <a:rPr lang="en-GB" sz="1200">
                          <a:effectLst/>
                        </a:rPr>
                        <a:t>understanding</a:t>
                      </a:r>
                      <a:endParaRPr lang="en-GB" sz="1100">
                        <a:effectLst/>
                      </a:endParaRPr>
                    </a:p>
                    <a:p>
                      <a:pPr algn="ctr">
                        <a:lnSpc>
                          <a:spcPct val="107000"/>
                        </a:lnSpc>
                        <a:spcAft>
                          <a:spcPts val="800"/>
                        </a:spcAft>
                      </a:pPr>
                      <a:r>
                        <a:rPr lang="en-GB" sz="1200">
                          <a:effectLst/>
                        </a:rPr>
                        <a:t>that some</a:t>
                      </a:r>
                      <a:endParaRPr lang="en-GB" sz="1100">
                        <a:effectLst/>
                      </a:endParaRPr>
                    </a:p>
                    <a:p>
                      <a:pPr algn="ctr">
                        <a:lnSpc>
                          <a:spcPct val="107000"/>
                        </a:lnSpc>
                        <a:spcAft>
                          <a:spcPts val="800"/>
                        </a:spcAft>
                      </a:pPr>
                      <a:r>
                        <a:rPr lang="en-GB" sz="1200">
                          <a:effectLst/>
                        </a:rPr>
                        <a:t>are related to</a:t>
                      </a:r>
                      <a:endParaRPr lang="en-GB" sz="1100">
                        <a:effectLst/>
                      </a:endParaRPr>
                    </a:p>
                    <a:p>
                      <a:pPr algn="ctr">
                        <a:lnSpc>
                          <a:spcPct val="107000"/>
                        </a:lnSpc>
                        <a:spcAft>
                          <a:spcPts val="800"/>
                        </a:spcAft>
                      </a:pPr>
                      <a:r>
                        <a:rPr lang="en-GB" sz="1200">
                          <a:effectLst/>
                        </a:rPr>
                        <a:t>puberty.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Acceptable and</a:t>
                      </a:r>
                      <a:endParaRPr lang="en-GB" sz="1100">
                        <a:effectLst/>
                      </a:endParaRPr>
                    </a:p>
                    <a:p>
                      <a:pPr algn="ctr">
                        <a:lnSpc>
                          <a:spcPct val="107000"/>
                        </a:lnSpc>
                        <a:spcAft>
                          <a:spcPts val="800"/>
                        </a:spcAft>
                      </a:pPr>
                      <a:r>
                        <a:rPr lang="en-GB" sz="1200">
                          <a:effectLst/>
                        </a:rPr>
                        <a:t>unacceptable</a:t>
                      </a:r>
                      <a:endParaRPr lang="en-GB" sz="1100">
                        <a:effectLst/>
                      </a:endParaRPr>
                    </a:p>
                    <a:p>
                      <a:pPr algn="ctr">
                        <a:lnSpc>
                          <a:spcPct val="107000"/>
                        </a:lnSpc>
                        <a:spcAft>
                          <a:spcPts val="800"/>
                        </a:spcAft>
                      </a:pPr>
                      <a:r>
                        <a:rPr lang="en-GB" sz="1200">
                          <a:effectLst/>
                        </a:rPr>
                        <a:t>physical</a:t>
                      </a:r>
                      <a:endParaRPr lang="en-GB" sz="1100">
                        <a:effectLst/>
                      </a:endParaRPr>
                    </a:p>
                    <a:p>
                      <a:pPr algn="ctr">
                        <a:lnSpc>
                          <a:spcPct val="107000"/>
                        </a:lnSpc>
                        <a:spcAft>
                          <a:spcPts val="800"/>
                        </a:spcAft>
                      </a:pPr>
                      <a:r>
                        <a:rPr lang="en-GB" sz="1200">
                          <a:effectLst/>
                        </a:rPr>
                        <a:t>behaviours and</a:t>
                      </a:r>
                      <a:endParaRPr lang="en-GB" sz="1100">
                        <a:effectLst/>
                      </a:endParaRPr>
                    </a:p>
                    <a:p>
                      <a:pPr algn="ctr">
                        <a:lnSpc>
                          <a:spcPct val="107000"/>
                        </a:lnSpc>
                        <a:spcAft>
                          <a:spcPts val="800"/>
                        </a:spcAft>
                      </a:pPr>
                      <a:r>
                        <a:rPr lang="en-GB" sz="1200">
                          <a:effectLst/>
                        </a:rPr>
                        <a:t>how to respond.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That differences</a:t>
                      </a:r>
                      <a:endParaRPr lang="en-GB" sz="1100">
                        <a:effectLst/>
                      </a:endParaRPr>
                    </a:p>
                    <a:p>
                      <a:pPr algn="ctr">
                        <a:lnSpc>
                          <a:spcPct val="107000"/>
                        </a:lnSpc>
                        <a:spcAft>
                          <a:spcPts val="800"/>
                        </a:spcAft>
                      </a:pPr>
                      <a:r>
                        <a:rPr lang="en-GB" sz="1200">
                          <a:effectLst/>
                        </a:rPr>
                        <a:t>and similarities</a:t>
                      </a:r>
                      <a:endParaRPr lang="en-GB" sz="1100">
                        <a:effectLst/>
                      </a:endParaRPr>
                    </a:p>
                    <a:p>
                      <a:pPr algn="ctr">
                        <a:lnSpc>
                          <a:spcPct val="107000"/>
                        </a:lnSpc>
                        <a:spcAft>
                          <a:spcPts val="800"/>
                        </a:spcAft>
                      </a:pPr>
                      <a:r>
                        <a:rPr lang="en-GB" sz="1200">
                          <a:effectLst/>
                        </a:rPr>
                        <a:t>between</a:t>
                      </a:r>
                      <a:endParaRPr lang="en-GB" sz="1100">
                        <a:effectLst/>
                      </a:endParaRPr>
                    </a:p>
                    <a:p>
                      <a:pPr algn="ctr">
                        <a:lnSpc>
                          <a:spcPct val="107000"/>
                        </a:lnSpc>
                        <a:spcAft>
                          <a:spcPts val="800"/>
                        </a:spcAft>
                      </a:pPr>
                      <a:r>
                        <a:rPr lang="en-GB" sz="1200">
                          <a:effectLst/>
                        </a:rPr>
                        <a:t>people arise</a:t>
                      </a:r>
                      <a:endParaRPr lang="en-GB" sz="1100">
                        <a:effectLst/>
                      </a:endParaRPr>
                    </a:p>
                    <a:p>
                      <a:pPr algn="ctr">
                        <a:lnSpc>
                          <a:spcPct val="107000"/>
                        </a:lnSpc>
                        <a:spcAft>
                          <a:spcPts val="800"/>
                        </a:spcAft>
                      </a:pPr>
                      <a:r>
                        <a:rPr lang="en-GB" sz="1200">
                          <a:effectLst/>
                        </a:rPr>
                        <a:t>from a number</a:t>
                      </a:r>
                      <a:endParaRPr lang="en-GB" sz="1100">
                        <a:effectLst/>
                      </a:endParaRPr>
                    </a:p>
                    <a:p>
                      <a:pPr algn="ctr">
                        <a:lnSpc>
                          <a:spcPct val="107000"/>
                        </a:lnSpc>
                        <a:spcAft>
                          <a:spcPts val="800"/>
                        </a:spcAft>
                      </a:pPr>
                      <a:r>
                        <a:rPr lang="en-GB" sz="1200">
                          <a:effectLst/>
                        </a:rPr>
                        <a:t>of factors</a:t>
                      </a:r>
                      <a:endParaRPr lang="en-GB" sz="1100">
                        <a:effectLst/>
                      </a:endParaRPr>
                    </a:p>
                    <a:p>
                      <a:pPr algn="ctr">
                        <a:lnSpc>
                          <a:spcPct val="107000"/>
                        </a:lnSpc>
                        <a:spcAft>
                          <a:spcPts val="800"/>
                        </a:spcAft>
                      </a:pPr>
                      <a:r>
                        <a:rPr lang="en-GB" sz="1200">
                          <a:effectLst/>
                        </a:rPr>
                        <a:t>including</a:t>
                      </a:r>
                      <a:endParaRPr lang="en-GB" sz="1100">
                        <a:effectLst/>
                      </a:endParaRPr>
                    </a:p>
                    <a:p>
                      <a:pPr algn="ctr">
                        <a:lnSpc>
                          <a:spcPct val="107000"/>
                        </a:lnSpc>
                        <a:spcAft>
                          <a:spcPts val="800"/>
                        </a:spcAft>
                      </a:pPr>
                      <a:r>
                        <a:rPr lang="en-GB" sz="1200">
                          <a:effectLst/>
                        </a:rPr>
                        <a:t>family types</a:t>
                      </a:r>
                      <a:endParaRPr lang="en-GB" sz="1100">
                        <a:effectLst/>
                      </a:endParaRPr>
                    </a:p>
                    <a:p>
                      <a:pPr algn="ctr">
                        <a:lnSpc>
                          <a:spcPct val="107000"/>
                        </a:lnSpc>
                        <a:spcAft>
                          <a:spcPts val="800"/>
                        </a:spcAft>
                      </a:pPr>
                      <a:r>
                        <a:rPr lang="en-GB" sz="1200">
                          <a:effectLst/>
                        </a:rPr>
                        <a:t>and personal</a:t>
                      </a:r>
                      <a:endParaRPr lang="en-GB" sz="1100">
                        <a:effectLst/>
                      </a:endParaRPr>
                    </a:p>
                    <a:p>
                      <a:pPr algn="ctr">
                        <a:lnSpc>
                          <a:spcPct val="107000"/>
                        </a:lnSpc>
                        <a:spcAft>
                          <a:spcPts val="800"/>
                        </a:spcAft>
                      </a:pPr>
                      <a:r>
                        <a:rPr lang="en-GB" sz="1200">
                          <a:effectLst/>
                        </a:rPr>
                        <a:t>identity.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That marriage is</a:t>
                      </a:r>
                      <a:endParaRPr lang="en-GB" sz="1100">
                        <a:effectLst/>
                      </a:endParaRPr>
                    </a:p>
                    <a:p>
                      <a:pPr algn="ctr">
                        <a:lnSpc>
                          <a:spcPct val="107000"/>
                        </a:lnSpc>
                        <a:spcAft>
                          <a:spcPts val="800"/>
                        </a:spcAft>
                      </a:pPr>
                      <a:r>
                        <a:rPr lang="en-GB" sz="1200">
                          <a:effectLst/>
                        </a:rPr>
                        <a:t>a commitment</a:t>
                      </a:r>
                      <a:endParaRPr lang="en-GB" sz="1100">
                        <a:effectLst/>
                      </a:endParaRPr>
                    </a:p>
                    <a:p>
                      <a:pPr algn="ctr">
                        <a:lnSpc>
                          <a:spcPct val="107000"/>
                        </a:lnSpc>
                        <a:spcAft>
                          <a:spcPts val="800"/>
                        </a:spcAft>
                      </a:pPr>
                      <a:r>
                        <a:rPr lang="en-GB" sz="1200">
                          <a:effectLst/>
                        </a:rPr>
                        <a:t>freely entered</a:t>
                      </a:r>
                      <a:endParaRPr lang="en-GB" sz="1100">
                        <a:effectLst/>
                      </a:endParaRPr>
                    </a:p>
                    <a:p>
                      <a:pPr algn="ctr">
                        <a:lnSpc>
                          <a:spcPct val="107000"/>
                        </a:lnSpc>
                        <a:spcAft>
                          <a:spcPts val="800"/>
                        </a:spcAft>
                      </a:pPr>
                      <a:r>
                        <a:rPr lang="en-GB" sz="1200">
                          <a:effectLst/>
                        </a:rPr>
                        <a:t>into.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Knowing when</a:t>
                      </a:r>
                      <a:endParaRPr lang="en-GB" sz="1100" dirty="0">
                        <a:effectLst/>
                      </a:endParaRPr>
                    </a:p>
                    <a:p>
                      <a:pPr algn="ctr">
                        <a:lnSpc>
                          <a:spcPct val="107000"/>
                        </a:lnSpc>
                        <a:spcAft>
                          <a:spcPts val="800"/>
                        </a:spcAft>
                      </a:pPr>
                      <a:r>
                        <a:rPr lang="en-GB" sz="1200" dirty="0">
                          <a:effectLst/>
                        </a:rPr>
                        <a:t>to ask for help</a:t>
                      </a:r>
                      <a:endParaRPr lang="en-GB" sz="1100" dirty="0">
                        <a:effectLst/>
                      </a:endParaRPr>
                    </a:p>
                    <a:p>
                      <a:pPr algn="ctr">
                        <a:lnSpc>
                          <a:spcPct val="107000"/>
                        </a:lnSpc>
                        <a:spcAft>
                          <a:spcPts val="800"/>
                        </a:spcAft>
                      </a:pPr>
                      <a:r>
                        <a:rPr lang="en-GB" sz="1200" dirty="0">
                          <a:effectLst/>
                        </a:rPr>
                        <a:t>to manage a</a:t>
                      </a:r>
                      <a:endParaRPr lang="en-GB" sz="1100" dirty="0">
                        <a:effectLst/>
                      </a:endParaRPr>
                    </a:p>
                    <a:p>
                      <a:pPr algn="ctr">
                        <a:lnSpc>
                          <a:spcPct val="107000"/>
                        </a:lnSpc>
                        <a:spcAft>
                          <a:spcPts val="800"/>
                        </a:spcAft>
                      </a:pPr>
                      <a:r>
                        <a:rPr lang="en-GB" sz="1200" dirty="0">
                          <a:effectLst/>
                        </a:rPr>
                        <a:t>situation, and</a:t>
                      </a:r>
                      <a:endParaRPr lang="en-GB" sz="1100" dirty="0">
                        <a:effectLst/>
                      </a:endParaRPr>
                    </a:p>
                    <a:p>
                      <a:pPr algn="ctr">
                        <a:lnSpc>
                          <a:spcPct val="107000"/>
                        </a:lnSpc>
                        <a:spcAft>
                          <a:spcPts val="800"/>
                        </a:spcAft>
                      </a:pPr>
                      <a:r>
                        <a:rPr lang="en-GB" sz="1200" dirty="0">
                          <a:effectLst/>
                        </a:rPr>
                        <a:t>how skills to ask</a:t>
                      </a:r>
                      <a:endParaRPr lang="en-GB" sz="1100" dirty="0">
                        <a:effectLst/>
                      </a:endParaRPr>
                    </a:p>
                    <a:p>
                      <a:pPr algn="ctr">
                        <a:lnSpc>
                          <a:spcPct val="107000"/>
                        </a:lnSpc>
                        <a:spcAft>
                          <a:spcPts val="800"/>
                        </a:spcAft>
                      </a:pPr>
                      <a:r>
                        <a:rPr lang="en-GB" sz="1200" dirty="0">
                          <a:effectLst/>
                        </a:rPr>
                        <a:t>for help.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4763238"/>
                  </a:ext>
                </a:extLst>
              </a:tr>
            </a:tbl>
          </a:graphicData>
        </a:graphic>
      </p:graphicFrame>
      <p:sp>
        <p:nvSpPr>
          <p:cNvPr id="5" name="Rectangle 1">
            <a:extLst>
              <a:ext uri="{FF2B5EF4-FFF2-40B4-BE49-F238E27FC236}">
                <a16:creationId xmlns:a16="http://schemas.microsoft.com/office/drawing/2014/main" id="{13E27908-D0AA-4429-AD6E-F225AA208709}"/>
              </a:ext>
            </a:extLst>
          </p:cNvPr>
          <p:cNvSpPr>
            <a:spLocks noChangeArrowheads="1"/>
          </p:cNvSpPr>
          <p:nvPr/>
        </p:nvSpPr>
        <p:spPr bwMode="auto">
          <a:xfrm>
            <a:off x="151232" y="1273068"/>
            <a:ext cx="8579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Year 4</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5A27DF5A-D31E-45BD-91BA-6E2EF3DCAE25}"/>
              </a:ext>
            </a:extLst>
          </p:cNvPr>
          <p:cNvGraphicFramePr>
            <a:graphicFrameLocks noGrp="1"/>
          </p:cNvGraphicFramePr>
          <p:nvPr>
            <p:extLst>
              <p:ext uri="{D42A27DB-BD31-4B8C-83A1-F6EECF244321}">
                <p14:modId xmlns:p14="http://schemas.microsoft.com/office/powerpoint/2010/main" val="3217364200"/>
              </p:ext>
            </p:extLst>
          </p:nvPr>
        </p:nvGraphicFramePr>
        <p:xfrm>
          <a:off x="1442223" y="3726307"/>
          <a:ext cx="8856980" cy="2965577"/>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1447951565"/>
                    </a:ext>
                  </a:extLst>
                </a:gridCol>
                <a:gridCol w="1475740">
                  <a:extLst>
                    <a:ext uri="{9D8B030D-6E8A-4147-A177-3AD203B41FA5}">
                      <a16:colId xmlns:a16="http://schemas.microsoft.com/office/drawing/2014/main" val="2768299648"/>
                    </a:ext>
                  </a:extLst>
                </a:gridCol>
                <a:gridCol w="1476375">
                  <a:extLst>
                    <a:ext uri="{9D8B030D-6E8A-4147-A177-3AD203B41FA5}">
                      <a16:colId xmlns:a16="http://schemas.microsoft.com/office/drawing/2014/main" val="2459958206"/>
                    </a:ext>
                  </a:extLst>
                </a:gridCol>
                <a:gridCol w="1476375">
                  <a:extLst>
                    <a:ext uri="{9D8B030D-6E8A-4147-A177-3AD203B41FA5}">
                      <a16:colId xmlns:a16="http://schemas.microsoft.com/office/drawing/2014/main" val="574683610"/>
                    </a:ext>
                  </a:extLst>
                </a:gridCol>
                <a:gridCol w="1476375">
                  <a:extLst>
                    <a:ext uri="{9D8B030D-6E8A-4147-A177-3AD203B41FA5}">
                      <a16:colId xmlns:a16="http://schemas.microsoft.com/office/drawing/2014/main" val="1712496481"/>
                    </a:ext>
                  </a:extLst>
                </a:gridCol>
                <a:gridCol w="1476375">
                  <a:extLst>
                    <a:ext uri="{9D8B030D-6E8A-4147-A177-3AD203B41FA5}">
                      <a16:colId xmlns:a16="http://schemas.microsoft.com/office/drawing/2014/main" val="3668090276"/>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My body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6853380"/>
                  </a:ext>
                </a:extLst>
              </a:tr>
              <a:tr h="0">
                <a:tc>
                  <a:txBody>
                    <a:bodyPr/>
                    <a:lstStyle/>
                    <a:p>
                      <a:pPr algn="ctr">
                        <a:lnSpc>
                          <a:spcPct val="107000"/>
                        </a:lnSpc>
                        <a:spcAft>
                          <a:spcPts val="800"/>
                        </a:spcAft>
                      </a:pPr>
                      <a:r>
                        <a:rPr lang="en-GB" sz="1200">
                          <a:effectLst/>
                        </a:rPr>
                        <a:t>How emotions</a:t>
                      </a:r>
                      <a:endParaRPr lang="en-GB" sz="1100">
                        <a:effectLst/>
                      </a:endParaRPr>
                    </a:p>
                    <a:p>
                      <a:pPr algn="ctr">
                        <a:lnSpc>
                          <a:spcPct val="107000"/>
                        </a:lnSpc>
                        <a:spcAft>
                          <a:spcPts val="800"/>
                        </a:spcAft>
                      </a:pPr>
                      <a:r>
                        <a:rPr lang="en-GB" sz="1200">
                          <a:effectLst/>
                        </a:rPr>
                        <a:t>may change</a:t>
                      </a:r>
                      <a:endParaRPr lang="en-GB" sz="1100">
                        <a:effectLst/>
                      </a:endParaRPr>
                    </a:p>
                    <a:p>
                      <a:pPr algn="ctr">
                        <a:lnSpc>
                          <a:spcPct val="107000"/>
                        </a:lnSpc>
                        <a:spcAft>
                          <a:spcPts val="800"/>
                        </a:spcAft>
                      </a:pPr>
                      <a:r>
                        <a:rPr lang="en-GB" sz="1200">
                          <a:effectLst/>
                        </a:rPr>
                        <a:t>as they</a:t>
                      </a:r>
                      <a:endParaRPr lang="en-GB" sz="1100">
                        <a:effectLst/>
                      </a:endParaRPr>
                    </a:p>
                    <a:p>
                      <a:pPr algn="ctr">
                        <a:lnSpc>
                          <a:spcPct val="107000"/>
                        </a:lnSpc>
                        <a:spcAft>
                          <a:spcPts val="800"/>
                        </a:spcAft>
                      </a:pPr>
                      <a:r>
                        <a:rPr lang="en-GB" sz="1200">
                          <a:effectLst/>
                        </a:rPr>
                        <a:t>approach, and</a:t>
                      </a:r>
                      <a:endParaRPr lang="en-GB" sz="1100">
                        <a:effectLst/>
                      </a:endParaRPr>
                    </a:p>
                    <a:p>
                      <a:pPr algn="ctr">
                        <a:lnSpc>
                          <a:spcPct val="107000"/>
                        </a:lnSpc>
                        <a:spcAft>
                          <a:spcPts val="800"/>
                        </a:spcAft>
                      </a:pPr>
                      <a:r>
                        <a:rPr lang="en-GB" sz="1200">
                          <a:effectLst/>
                        </a:rPr>
                        <a:t>move through</a:t>
                      </a:r>
                      <a:endParaRPr lang="en-GB" sz="1100">
                        <a:effectLst/>
                      </a:endParaRPr>
                    </a:p>
                    <a:p>
                      <a:pPr algn="ctr">
                        <a:lnSpc>
                          <a:spcPct val="107000"/>
                        </a:lnSpc>
                        <a:spcAft>
                          <a:spcPts val="800"/>
                        </a:spcAft>
                      </a:pPr>
                      <a:r>
                        <a:rPr lang="en-GB" sz="1200">
                          <a:effectLst/>
                        </a:rPr>
                        <a:t>puberty.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Anticipate</a:t>
                      </a:r>
                      <a:endParaRPr lang="en-GB" sz="1100">
                        <a:effectLst/>
                      </a:endParaRPr>
                    </a:p>
                    <a:p>
                      <a:pPr algn="ctr">
                        <a:lnSpc>
                          <a:spcPct val="107000"/>
                        </a:lnSpc>
                        <a:spcAft>
                          <a:spcPts val="800"/>
                        </a:spcAft>
                      </a:pPr>
                      <a:r>
                        <a:rPr lang="en-GB" sz="1200">
                          <a:effectLst/>
                        </a:rPr>
                        <a:t>how their body</a:t>
                      </a:r>
                      <a:endParaRPr lang="en-GB" sz="1100">
                        <a:effectLst/>
                      </a:endParaRPr>
                    </a:p>
                    <a:p>
                      <a:pPr algn="ctr">
                        <a:lnSpc>
                          <a:spcPct val="107000"/>
                        </a:lnSpc>
                        <a:spcAft>
                          <a:spcPts val="800"/>
                        </a:spcAft>
                      </a:pPr>
                      <a:r>
                        <a:rPr lang="en-GB" sz="1200">
                          <a:effectLst/>
                        </a:rPr>
                        <a:t>may change</a:t>
                      </a:r>
                      <a:endParaRPr lang="en-GB" sz="1100">
                        <a:effectLst/>
                      </a:endParaRPr>
                    </a:p>
                    <a:p>
                      <a:pPr algn="ctr">
                        <a:lnSpc>
                          <a:spcPct val="107000"/>
                        </a:lnSpc>
                        <a:spcAft>
                          <a:spcPts val="800"/>
                        </a:spcAft>
                      </a:pPr>
                      <a:r>
                        <a:rPr lang="en-GB" sz="1200">
                          <a:effectLst/>
                        </a:rPr>
                        <a:t>as they</a:t>
                      </a:r>
                      <a:endParaRPr lang="en-GB" sz="1100">
                        <a:effectLst/>
                      </a:endParaRPr>
                    </a:p>
                    <a:p>
                      <a:pPr algn="ctr">
                        <a:lnSpc>
                          <a:spcPct val="107000"/>
                        </a:lnSpc>
                        <a:spcAft>
                          <a:spcPts val="800"/>
                        </a:spcAft>
                      </a:pPr>
                      <a:r>
                        <a:rPr lang="en-GB" sz="1200">
                          <a:effectLst/>
                        </a:rPr>
                        <a:t>approach, and</a:t>
                      </a:r>
                      <a:endParaRPr lang="en-GB" sz="1100">
                        <a:effectLst/>
                      </a:endParaRPr>
                    </a:p>
                    <a:p>
                      <a:pPr algn="ctr">
                        <a:lnSpc>
                          <a:spcPct val="107000"/>
                        </a:lnSpc>
                        <a:spcAft>
                          <a:spcPts val="800"/>
                        </a:spcAft>
                      </a:pPr>
                      <a:r>
                        <a:rPr lang="en-GB" sz="1200">
                          <a:effectLst/>
                        </a:rPr>
                        <a:t>move through</a:t>
                      </a:r>
                      <a:endParaRPr lang="en-GB" sz="1100">
                        <a:effectLst/>
                      </a:endParaRPr>
                    </a:p>
                    <a:p>
                      <a:pPr algn="ctr">
                        <a:lnSpc>
                          <a:spcPct val="107000"/>
                        </a:lnSpc>
                        <a:spcAft>
                          <a:spcPts val="800"/>
                        </a:spcAft>
                      </a:pPr>
                      <a:r>
                        <a:rPr lang="en-GB" sz="1200">
                          <a:effectLst/>
                        </a:rPr>
                        <a:t>puberty.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Healthy</a:t>
                      </a:r>
                      <a:endParaRPr lang="en-GB" sz="1100">
                        <a:effectLst/>
                      </a:endParaRPr>
                    </a:p>
                    <a:p>
                      <a:pPr algn="ctr">
                        <a:lnSpc>
                          <a:spcPct val="107000"/>
                        </a:lnSpc>
                        <a:spcAft>
                          <a:spcPts val="800"/>
                        </a:spcAft>
                      </a:pPr>
                      <a:r>
                        <a:rPr lang="en-GB" sz="1200">
                          <a:effectLst/>
                        </a:rPr>
                        <a:t>relationships,</a:t>
                      </a:r>
                      <a:endParaRPr lang="en-GB" sz="1100">
                        <a:effectLst/>
                      </a:endParaRPr>
                    </a:p>
                    <a:p>
                      <a:pPr algn="ctr">
                        <a:lnSpc>
                          <a:spcPct val="107000"/>
                        </a:lnSpc>
                        <a:spcAft>
                          <a:spcPts val="800"/>
                        </a:spcAft>
                      </a:pPr>
                      <a:r>
                        <a:rPr lang="en-GB" sz="1200">
                          <a:effectLst/>
                        </a:rPr>
                        <a:t>including the</a:t>
                      </a:r>
                      <a:endParaRPr lang="en-GB" sz="1100">
                        <a:effectLst/>
                      </a:endParaRPr>
                    </a:p>
                    <a:p>
                      <a:pPr algn="ctr">
                        <a:lnSpc>
                          <a:spcPct val="107000"/>
                        </a:lnSpc>
                        <a:spcAft>
                          <a:spcPts val="800"/>
                        </a:spcAft>
                      </a:pPr>
                      <a:r>
                        <a:rPr lang="en-GB" sz="1200">
                          <a:effectLst/>
                        </a:rPr>
                        <a:t>skills to manage</a:t>
                      </a:r>
                      <a:endParaRPr lang="en-GB" sz="1100">
                        <a:effectLst/>
                      </a:endParaRPr>
                    </a:p>
                    <a:p>
                      <a:pPr algn="ctr">
                        <a:lnSpc>
                          <a:spcPct val="107000"/>
                        </a:lnSpc>
                        <a:spcAft>
                          <a:spcPts val="800"/>
                        </a:spcAft>
                      </a:pPr>
                      <a:r>
                        <a:rPr lang="en-GB" sz="1200">
                          <a:effectLst/>
                        </a:rPr>
                        <a:t>and maintain</a:t>
                      </a:r>
                      <a:endParaRPr lang="en-GB" sz="1100">
                        <a:effectLst/>
                      </a:endParaRPr>
                    </a:p>
                    <a:p>
                      <a:pPr algn="ctr">
                        <a:lnSpc>
                          <a:spcPct val="107000"/>
                        </a:lnSpc>
                        <a:spcAft>
                          <a:spcPts val="800"/>
                        </a:spcAft>
                      </a:pPr>
                      <a:r>
                        <a:rPr lang="en-GB" sz="1200">
                          <a:effectLst/>
                        </a:rPr>
                        <a:t>healthy</a:t>
                      </a:r>
                      <a:endParaRPr lang="en-GB" sz="1100">
                        <a:effectLst/>
                      </a:endParaRPr>
                    </a:p>
                    <a:p>
                      <a:pPr algn="ctr">
                        <a:lnSpc>
                          <a:spcPct val="107000"/>
                        </a:lnSpc>
                        <a:spcAft>
                          <a:spcPts val="800"/>
                        </a:spcAft>
                      </a:pPr>
                      <a:r>
                        <a:rPr lang="en-GB" sz="1200">
                          <a:effectLst/>
                        </a:rPr>
                        <a:t>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Correct terms to</a:t>
                      </a:r>
                      <a:endParaRPr lang="en-GB" sz="1100">
                        <a:effectLst/>
                      </a:endParaRPr>
                    </a:p>
                    <a:p>
                      <a:pPr algn="ctr">
                        <a:lnSpc>
                          <a:spcPct val="107000"/>
                        </a:lnSpc>
                        <a:spcAft>
                          <a:spcPts val="800"/>
                        </a:spcAft>
                      </a:pPr>
                      <a:r>
                        <a:rPr lang="en-GB" sz="1200">
                          <a:effectLst/>
                        </a:rPr>
                        <a:t>describe gender</a:t>
                      </a:r>
                      <a:endParaRPr lang="en-GB" sz="1100">
                        <a:effectLst/>
                      </a:endParaRPr>
                    </a:p>
                    <a:p>
                      <a:pPr algn="ctr">
                        <a:lnSpc>
                          <a:spcPct val="107000"/>
                        </a:lnSpc>
                        <a:spcAft>
                          <a:spcPts val="800"/>
                        </a:spcAft>
                      </a:pPr>
                      <a:r>
                        <a:rPr lang="en-GB" sz="1200">
                          <a:effectLst/>
                        </a:rPr>
                        <a:t>and sexual</a:t>
                      </a:r>
                      <a:endParaRPr lang="en-GB" sz="1100">
                        <a:effectLst/>
                      </a:endParaRPr>
                    </a:p>
                    <a:p>
                      <a:pPr algn="ctr">
                        <a:lnSpc>
                          <a:spcPct val="107000"/>
                        </a:lnSpc>
                        <a:spcAft>
                          <a:spcPts val="800"/>
                        </a:spcAft>
                      </a:pPr>
                      <a:r>
                        <a:rPr lang="en-GB" sz="1200">
                          <a:effectLst/>
                        </a:rPr>
                        <a:t>orientation,</a:t>
                      </a:r>
                      <a:endParaRPr lang="en-GB" sz="1100">
                        <a:effectLst/>
                      </a:endParaRPr>
                    </a:p>
                    <a:p>
                      <a:pPr algn="ctr">
                        <a:lnSpc>
                          <a:spcPct val="107000"/>
                        </a:lnSpc>
                        <a:spcAft>
                          <a:spcPts val="800"/>
                        </a:spcAft>
                      </a:pPr>
                      <a:r>
                        <a:rPr lang="en-GB" sz="1200">
                          <a:effectLst/>
                        </a:rPr>
                        <a:t>including the</a:t>
                      </a:r>
                      <a:endParaRPr lang="en-GB" sz="1100">
                        <a:effectLst/>
                      </a:endParaRPr>
                    </a:p>
                    <a:p>
                      <a:pPr algn="ctr">
                        <a:lnSpc>
                          <a:spcPct val="107000"/>
                        </a:lnSpc>
                        <a:spcAft>
                          <a:spcPts val="800"/>
                        </a:spcAft>
                      </a:pPr>
                      <a:r>
                        <a:rPr lang="en-GB" sz="1200">
                          <a:effectLst/>
                        </a:rPr>
                        <a:t>unacceptability</a:t>
                      </a:r>
                      <a:endParaRPr lang="en-GB" sz="1100">
                        <a:effectLst/>
                      </a:endParaRPr>
                    </a:p>
                    <a:p>
                      <a:pPr algn="ctr">
                        <a:lnSpc>
                          <a:spcPct val="107000"/>
                        </a:lnSpc>
                        <a:spcAft>
                          <a:spcPts val="800"/>
                        </a:spcAft>
                      </a:pPr>
                      <a:r>
                        <a:rPr lang="en-GB" sz="1200">
                          <a:effectLst/>
                        </a:rPr>
                        <a:t>of homophobic</a:t>
                      </a:r>
                      <a:endParaRPr lang="en-GB" sz="1100">
                        <a:effectLst/>
                      </a:endParaRPr>
                    </a:p>
                    <a:p>
                      <a:pPr algn="ctr">
                        <a:lnSpc>
                          <a:spcPct val="107000"/>
                        </a:lnSpc>
                        <a:spcAft>
                          <a:spcPts val="800"/>
                        </a:spcAft>
                      </a:pPr>
                      <a:r>
                        <a:rPr lang="en-GB" sz="1200">
                          <a:effectLst/>
                        </a:rPr>
                        <a:t>and transphobic</a:t>
                      </a:r>
                      <a:endParaRPr lang="en-GB" sz="1100">
                        <a:effectLst/>
                      </a:endParaRPr>
                    </a:p>
                    <a:p>
                      <a:pPr algn="ctr">
                        <a:lnSpc>
                          <a:spcPct val="107000"/>
                        </a:lnSpc>
                        <a:spcAft>
                          <a:spcPts val="800"/>
                        </a:spcAft>
                      </a:pPr>
                      <a:r>
                        <a:rPr lang="en-GB" sz="1200">
                          <a:effectLst/>
                        </a:rPr>
                        <a:t>bullying.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Strategies for</a:t>
                      </a:r>
                      <a:endParaRPr lang="en-GB" sz="1100">
                        <a:effectLst/>
                      </a:endParaRPr>
                    </a:p>
                    <a:p>
                      <a:pPr algn="ctr">
                        <a:lnSpc>
                          <a:spcPct val="107000"/>
                        </a:lnSpc>
                        <a:spcAft>
                          <a:spcPts val="800"/>
                        </a:spcAft>
                      </a:pPr>
                      <a:r>
                        <a:rPr lang="en-GB" sz="1200">
                          <a:effectLst/>
                        </a:rPr>
                        <a:t>keeping safe</a:t>
                      </a:r>
                      <a:endParaRPr lang="en-GB" sz="1100">
                        <a:effectLst/>
                      </a:endParaRPr>
                    </a:p>
                    <a:p>
                      <a:pPr algn="ctr">
                        <a:lnSpc>
                          <a:spcPct val="107000"/>
                        </a:lnSpc>
                        <a:spcAft>
                          <a:spcPts val="800"/>
                        </a:spcAft>
                      </a:pPr>
                      <a:r>
                        <a:rPr lang="en-GB" sz="1200">
                          <a:effectLst/>
                        </a:rPr>
                        <a:t>online; knowing</a:t>
                      </a:r>
                      <a:endParaRPr lang="en-GB" sz="1100">
                        <a:effectLst/>
                      </a:endParaRPr>
                    </a:p>
                    <a:p>
                      <a:pPr algn="ctr">
                        <a:lnSpc>
                          <a:spcPct val="107000"/>
                        </a:lnSpc>
                        <a:spcAft>
                          <a:spcPts val="800"/>
                        </a:spcAft>
                      </a:pPr>
                      <a:r>
                        <a:rPr lang="en-GB" sz="1200">
                          <a:effectLst/>
                        </a:rPr>
                        <a:t>personal</a:t>
                      </a:r>
                      <a:endParaRPr lang="en-GB" sz="1100">
                        <a:effectLst/>
                      </a:endParaRPr>
                    </a:p>
                    <a:p>
                      <a:pPr algn="ctr">
                        <a:lnSpc>
                          <a:spcPct val="107000"/>
                        </a:lnSpc>
                        <a:spcAft>
                          <a:spcPts val="800"/>
                        </a:spcAft>
                      </a:pPr>
                      <a:r>
                        <a:rPr lang="en-GB" sz="1200">
                          <a:effectLst/>
                        </a:rPr>
                        <a:t>information can</a:t>
                      </a:r>
                      <a:endParaRPr lang="en-GB" sz="1100">
                        <a:effectLst/>
                      </a:endParaRPr>
                    </a:p>
                    <a:p>
                      <a:pPr algn="ctr">
                        <a:lnSpc>
                          <a:spcPct val="107000"/>
                        </a:lnSpc>
                        <a:spcAft>
                          <a:spcPts val="800"/>
                        </a:spcAft>
                      </a:pPr>
                      <a:r>
                        <a:rPr lang="en-GB" sz="1200">
                          <a:effectLst/>
                        </a:rPr>
                        <a:t>be shared easily.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How to</a:t>
                      </a:r>
                      <a:endParaRPr lang="en-GB" sz="1100" dirty="0">
                        <a:effectLst/>
                      </a:endParaRPr>
                    </a:p>
                    <a:p>
                      <a:pPr algn="ctr">
                        <a:lnSpc>
                          <a:spcPct val="107000"/>
                        </a:lnSpc>
                        <a:spcAft>
                          <a:spcPts val="800"/>
                        </a:spcAft>
                      </a:pPr>
                      <a:r>
                        <a:rPr lang="en-GB" sz="1200" dirty="0">
                          <a:effectLst/>
                        </a:rPr>
                        <a:t>manage</a:t>
                      </a:r>
                      <a:endParaRPr lang="en-GB" sz="1100" dirty="0">
                        <a:effectLst/>
                      </a:endParaRPr>
                    </a:p>
                    <a:p>
                      <a:pPr algn="ctr">
                        <a:lnSpc>
                          <a:spcPct val="107000"/>
                        </a:lnSpc>
                        <a:spcAft>
                          <a:spcPts val="800"/>
                        </a:spcAft>
                      </a:pPr>
                      <a:r>
                        <a:rPr lang="en-GB" sz="1200" dirty="0">
                          <a:effectLst/>
                        </a:rPr>
                        <a:t>accidental</a:t>
                      </a:r>
                      <a:endParaRPr lang="en-GB" sz="1100" dirty="0">
                        <a:effectLst/>
                      </a:endParaRPr>
                    </a:p>
                    <a:p>
                      <a:pPr algn="ctr">
                        <a:lnSpc>
                          <a:spcPct val="107000"/>
                        </a:lnSpc>
                        <a:spcAft>
                          <a:spcPts val="800"/>
                        </a:spcAft>
                      </a:pPr>
                      <a:r>
                        <a:rPr lang="en-GB" sz="1200" dirty="0">
                          <a:effectLst/>
                        </a:rPr>
                        <a:t>exposure to</a:t>
                      </a:r>
                      <a:endParaRPr lang="en-GB" sz="1100" dirty="0">
                        <a:effectLst/>
                      </a:endParaRPr>
                    </a:p>
                    <a:p>
                      <a:pPr algn="ctr">
                        <a:lnSpc>
                          <a:spcPct val="107000"/>
                        </a:lnSpc>
                        <a:spcAft>
                          <a:spcPts val="800"/>
                        </a:spcAft>
                      </a:pPr>
                      <a:r>
                        <a:rPr lang="en-GB" sz="1200" dirty="0">
                          <a:effectLst/>
                        </a:rPr>
                        <a:t>upsetting</a:t>
                      </a:r>
                      <a:endParaRPr lang="en-GB" sz="1100" dirty="0">
                        <a:effectLst/>
                      </a:endParaRPr>
                    </a:p>
                    <a:p>
                      <a:pPr algn="ctr">
                        <a:lnSpc>
                          <a:spcPct val="107000"/>
                        </a:lnSpc>
                        <a:spcAft>
                          <a:spcPts val="800"/>
                        </a:spcAft>
                      </a:pPr>
                      <a:r>
                        <a:rPr lang="en-GB" sz="1200" dirty="0">
                          <a:effectLst/>
                        </a:rPr>
                        <a:t>online material,</a:t>
                      </a:r>
                      <a:endParaRPr lang="en-GB" sz="1100" dirty="0">
                        <a:effectLst/>
                      </a:endParaRPr>
                    </a:p>
                    <a:p>
                      <a:pPr algn="ctr">
                        <a:lnSpc>
                          <a:spcPct val="107000"/>
                        </a:lnSpc>
                        <a:spcAft>
                          <a:spcPts val="800"/>
                        </a:spcAft>
                      </a:pPr>
                      <a:r>
                        <a:rPr lang="en-GB" sz="1200" dirty="0">
                          <a:effectLst/>
                        </a:rPr>
                        <a:t>including who</a:t>
                      </a:r>
                      <a:endParaRPr lang="en-GB" sz="1100" dirty="0">
                        <a:effectLst/>
                      </a:endParaRPr>
                    </a:p>
                    <a:p>
                      <a:pPr algn="ctr">
                        <a:lnSpc>
                          <a:spcPct val="107000"/>
                        </a:lnSpc>
                        <a:spcAft>
                          <a:spcPts val="800"/>
                        </a:spcAft>
                      </a:pPr>
                      <a:r>
                        <a:rPr lang="en-GB" sz="1200" dirty="0">
                          <a:effectLst/>
                        </a:rPr>
                        <a:t>to talk to about</a:t>
                      </a:r>
                      <a:endParaRPr lang="en-GB" sz="1100" dirty="0">
                        <a:effectLst/>
                      </a:endParaRPr>
                    </a:p>
                    <a:p>
                      <a:pPr algn="ctr">
                        <a:lnSpc>
                          <a:spcPct val="107000"/>
                        </a:lnSpc>
                        <a:spcAft>
                          <a:spcPts val="800"/>
                        </a:spcAft>
                      </a:pPr>
                      <a:r>
                        <a:rPr lang="en-GB" sz="1200" dirty="0">
                          <a:effectLst/>
                        </a:rPr>
                        <a:t>this.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0198844"/>
                  </a:ext>
                </a:extLst>
              </a:tr>
            </a:tbl>
          </a:graphicData>
        </a:graphic>
      </p:graphicFrame>
      <p:sp>
        <p:nvSpPr>
          <p:cNvPr id="7" name="Rectangle 2">
            <a:extLst>
              <a:ext uri="{FF2B5EF4-FFF2-40B4-BE49-F238E27FC236}">
                <a16:creationId xmlns:a16="http://schemas.microsoft.com/office/drawing/2014/main" id="{FA80C643-3665-4A9C-870F-D0FD19D01AC1}"/>
              </a:ext>
            </a:extLst>
          </p:cNvPr>
          <p:cNvSpPr>
            <a:spLocks noChangeArrowheads="1"/>
          </p:cNvSpPr>
          <p:nvPr/>
        </p:nvSpPr>
        <p:spPr bwMode="auto">
          <a:xfrm>
            <a:off x="-567568" y="4283168"/>
            <a:ext cx="22955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Year 5</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23477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B93D725-87E7-45E3-81C8-1EC9EB854AD1}"/>
              </a:ext>
            </a:extLst>
          </p:cNvPr>
          <p:cNvGraphicFramePr>
            <a:graphicFrameLocks noGrp="1"/>
          </p:cNvGraphicFramePr>
          <p:nvPr/>
        </p:nvGraphicFramePr>
        <p:xfrm>
          <a:off x="1667510" y="2378932"/>
          <a:ext cx="8856980" cy="3262884"/>
        </p:xfrm>
        <a:graphic>
          <a:graphicData uri="http://schemas.openxmlformats.org/drawingml/2006/table">
            <a:tbl>
              <a:tblPr firstRow="1" firstCol="1" bandRow="1">
                <a:tableStyleId>{5C22544A-7EE6-4342-B048-85BDC9FD1C3A}</a:tableStyleId>
              </a:tblPr>
              <a:tblGrid>
                <a:gridCol w="1475740">
                  <a:extLst>
                    <a:ext uri="{9D8B030D-6E8A-4147-A177-3AD203B41FA5}">
                      <a16:colId xmlns:a16="http://schemas.microsoft.com/office/drawing/2014/main" val="2923580937"/>
                    </a:ext>
                  </a:extLst>
                </a:gridCol>
                <a:gridCol w="1475740">
                  <a:extLst>
                    <a:ext uri="{9D8B030D-6E8A-4147-A177-3AD203B41FA5}">
                      <a16:colId xmlns:a16="http://schemas.microsoft.com/office/drawing/2014/main" val="3590843666"/>
                    </a:ext>
                  </a:extLst>
                </a:gridCol>
                <a:gridCol w="1476375">
                  <a:extLst>
                    <a:ext uri="{9D8B030D-6E8A-4147-A177-3AD203B41FA5}">
                      <a16:colId xmlns:a16="http://schemas.microsoft.com/office/drawing/2014/main" val="616630420"/>
                    </a:ext>
                  </a:extLst>
                </a:gridCol>
                <a:gridCol w="1476375">
                  <a:extLst>
                    <a:ext uri="{9D8B030D-6E8A-4147-A177-3AD203B41FA5}">
                      <a16:colId xmlns:a16="http://schemas.microsoft.com/office/drawing/2014/main" val="2795381494"/>
                    </a:ext>
                  </a:extLst>
                </a:gridCol>
                <a:gridCol w="1476375">
                  <a:extLst>
                    <a:ext uri="{9D8B030D-6E8A-4147-A177-3AD203B41FA5}">
                      <a16:colId xmlns:a16="http://schemas.microsoft.com/office/drawing/2014/main" val="1468905194"/>
                    </a:ext>
                  </a:extLst>
                </a:gridCol>
                <a:gridCol w="1476375">
                  <a:extLst>
                    <a:ext uri="{9D8B030D-6E8A-4147-A177-3AD203B41FA5}">
                      <a16:colId xmlns:a16="http://schemas.microsoft.com/office/drawing/2014/main" val="4141676095"/>
                    </a:ext>
                  </a:extLst>
                </a:gridCol>
              </a:tblGrid>
              <a:tr h="0">
                <a:tc>
                  <a:txBody>
                    <a:bodyPr/>
                    <a:lstStyle/>
                    <a:p>
                      <a:pPr algn="ctr">
                        <a:lnSpc>
                          <a:spcPct val="107000"/>
                        </a:lnSpc>
                        <a:spcAft>
                          <a:spcPts val="800"/>
                        </a:spcAft>
                      </a:pPr>
                      <a:r>
                        <a:rPr lang="en-GB" sz="1200">
                          <a:effectLst/>
                        </a:rPr>
                        <a:t>My Feelings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body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relationships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beliefs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My rights and responsibilities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Asking for help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9154232"/>
                  </a:ext>
                </a:extLst>
              </a:tr>
              <a:tr h="0">
                <a:tc>
                  <a:txBody>
                    <a:bodyPr/>
                    <a:lstStyle/>
                    <a:p>
                      <a:pPr algn="ctr">
                        <a:lnSpc>
                          <a:spcPct val="107000"/>
                        </a:lnSpc>
                        <a:spcAft>
                          <a:spcPts val="800"/>
                        </a:spcAft>
                      </a:pPr>
                      <a:r>
                        <a:rPr lang="en-GB" sz="1200" dirty="0">
                          <a:effectLst/>
                        </a:rPr>
                        <a:t>That images</a:t>
                      </a:r>
                      <a:endParaRPr lang="en-GB" sz="1100" dirty="0">
                        <a:effectLst/>
                      </a:endParaRPr>
                    </a:p>
                    <a:p>
                      <a:pPr algn="ctr">
                        <a:lnSpc>
                          <a:spcPct val="107000"/>
                        </a:lnSpc>
                        <a:spcAft>
                          <a:spcPts val="800"/>
                        </a:spcAft>
                      </a:pPr>
                      <a:r>
                        <a:rPr lang="en-GB" sz="1200" dirty="0">
                          <a:effectLst/>
                        </a:rPr>
                        <a:t>in the media,</a:t>
                      </a:r>
                      <a:endParaRPr lang="en-GB" sz="1100" dirty="0">
                        <a:effectLst/>
                      </a:endParaRPr>
                    </a:p>
                    <a:p>
                      <a:pPr algn="ctr">
                        <a:lnSpc>
                          <a:spcPct val="107000"/>
                        </a:lnSpc>
                        <a:spcAft>
                          <a:spcPts val="800"/>
                        </a:spcAft>
                      </a:pPr>
                      <a:r>
                        <a:rPr lang="en-GB" sz="1200" dirty="0">
                          <a:effectLst/>
                        </a:rPr>
                        <a:t>including</a:t>
                      </a:r>
                      <a:endParaRPr lang="en-GB" sz="1100" dirty="0">
                        <a:effectLst/>
                      </a:endParaRPr>
                    </a:p>
                    <a:p>
                      <a:pPr algn="ctr">
                        <a:lnSpc>
                          <a:spcPct val="107000"/>
                        </a:lnSpc>
                        <a:spcAft>
                          <a:spcPts val="800"/>
                        </a:spcAft>
                      </a:pPr>
                      <a:r>
                        <a:rPr lang="en-GB" sz="1200" dirty="0">
                          <a:effectLst/>
                        </a:rPr>
                        <a:t>online do not</a:t>
                      </a:r>
                      <a:endParaRPr lang="en-GB" sz="1100" dirty="0">
                        <a:effectLst/>
                      </a:endParaRPr>
                    </a:p>
                    <a:p>
                      <a:pPr algn="ctr">
                        <a:lnSpc>
                          <a:spcPct val="107000"/>
                        </a:lnSpc>
                        <a:spcAft>
                          <a:spcPts val="800"/>
                        </a:spcAft>
                      </a:pPr>
                      <a:r>
                        <a:rPr lang="en-GB" sz="1200" dirty="0">
                          <a:effectLst/>
                        </a:rPr>
                        <a:t>always reflect</a:t>
                      </a:r>
                      <a:endParaRPr lang="en-GB" sz="1100" dirty="0">
                        <a:effectLst/>
                      </a:endParaRPr>
                    </a:p>
                    <a:p>
                      <a:pPr algn="ctr">
                        <a:lnSpc>
                          <a:spcPct val="107000"/>
                        </a:lnSpc>
                        <a:spcAft>
                          <a:spcPts val="800"/>
                        </a:spcAft>
                      </a:pPr>
                      <a:r>
                        <a:rPr lang="en-GB" sz="1200" dirty="0">
                          <a:effectLst/>
                        </a:rPr>
                        <a:t>reality, and</a:t>
                      </a:r>
                      <a:endParaRPr lang="en-GB" sz="1100" dirty="0">
                        <a:effectLst/>
                      </a:endParaRPr>
                    </a:p>
                    <a:p>
                      <a:pPr algn="ctr">
                        <a:lnSpc>
                          <a:spcPct val="107000"/>
                        </a:lnSpc>
                        <a:spcAft>
                          <a:spcPts val="800"/>
                        </a:spcAft>
                      </a:pPr>
                      <a:r>
                        <a:rPr lang="en-GB" sz="1200" dirty="0">
                          <a:effectLst/>
                        </a:rPr>
                        <a:t>can affect</a:t>
                      </a:r>
                      <a:endParaRPr lang="en-GB" sz="1100" dirty="0">
                        <a:effectLst/>
                      </a:endParaRPr>
                    </a:p>
                    <a:p>
                      <a:pPr algn="ctr">
                        <a:lnSpc>
                          <a:spcPct val="107000"/>
                        </a:lnSpc>
                        <a:spcAft>
                          <a:spcPts val="800"/>
                        </a:spcAft>
                      </a:pPr>
                      <a:r>
                        <a:rPr lang="en-GB" sz="1200" dirty="0">
                          <a:effectLst/>
                        </a:rPr>
                        <a:t>how people</a:t>
                      </a:r>
                      <a:endParaRPr lang="en-GB" sz="1100" dirty="0">
                        <a:effectLst/>
                      </a:endParaRPr>
                    </a:p>
                    <a:p>
                      <a:pPr algn="ctr">
                        <a:lnSpc>
                          <a:spcPct val="107000"/>
                        </a:lnSpc>
                        <a:spcAft>
                          <a:spcPts val="800"/>
                        </a:spcAft>
                      </a:pPr>
                      <a:r>
                        <a:rPr lang="en-GB" sz="1200" dirty="0">
                          <a:effectLst/>
                        </a:rPr>
                        <a:t>feel about</a:t>
                      </a:r>
                      <a:endParaRPr lang="en-GB" sz="1100" dirty="0">
                        <a:effectLst/>
                      </a:endParaRPr>
                    </a:p>
                    <a:p>
                      <a:pPr algn="ctr">
                        <a:lnSpc>
                          <a:spcPct val="107000"/>
                        </a:lnSpc>
                        <a:spcAft>
                          <a:spcPts val="800"/>
                        </a:spcAft>
                      </a:pPr>
                      <a:r>
                        <a:rPr lang="en-GB" sz="1200" dirty="0">
                          <a:effectLst/>
                        </a:rPr>
                        <a:t>themselves.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That sexual</a:t>
                      </a:r>
                      <a:endParaRPr lang="en-GB" sz="1100">
                        <a:effectLst/>
                      </a:endParaRPr>
                    </a:p>
                    <a:p>
                      <a:pPr algn="ctr">
                        <a:lnSpc>
                          <a:spcPct val="107000"/>
                        </a:lnSpc>
                        <a:spcAft>
                          <a:spcPts val="800"/>
                        </a:spcAft>
                      </a:pPr>
                      <a:r>
                        <a:rPr lang="en-GB" sz="1200">
                          <a:effectLst/>
                        </a:rPr>
                        <a:t>intercourse</a:t>
                      </a:r>
                      <a:endParaRPr lang="en-GB" sz="1100">
                        <a:effectLst/>
                      </a:endParaRPr>
                    </a:p>
                    <a:p>
                      <a:pPr algn="ctr">
                        <a:lnSpc>
                          <a:spcPct val="107000"/>
                        </a:lnSpc>
                        <a:spcAft>
                          <a:spcPts val="800"/>
                        </a:spcAft>
                      </a:pPr>
                      <a:r>
                        <a:rPr lang="en-GB" sz="1200">
                          <a:effectLst/>
                        </a:rPr>
                        <a:t>leads to</a:t>
                      </a:r>
                      <a:endParaRPr lang="en-GB" sz="1100">
                        <a:effectLst/>
                      </a:endParaRPr>
                    </a:p>
                    <a:p>
                      <a:pPr algn="ctr">
                        <a:lnSpc>
                          <a:spcPct val="107000"/>
                        </a:lnSpc>
                        <a:spcAft>
                          <a:spcPts val="800"/>
                        </a:spcAft>
                      </a:pPr>
                      <a:r>
                        <a:rPr lang="en-GB" sz="1200">
                          <a:effectLst/>
                        </a:rPr>
                        <a:t>reproduction.</a:t>
                      </a:r>
                      <a:endParaRPr lang="en-GB" sz="1100">
                        <a:effectLst/>
                      </a:endParaRPr>
                    </a:p>
                    <a:p>
                      <a:pPr algn="ctr">
                        <a:lnSpc>
                          <a:spcPct val="107000"/>
                        </a:lnSpc>
                        <a:spcAft>
                          <a:spcPts val="800"/>
                        </a:spcAft>
                      </a:pPr>
                      <a:r>
                        <a:rPr lang="en-GB" sz="1200">
                          <a:effectLst/>
                        </a:rPr>
                        <a:t>The scientific</a:t>
                      </a:r>
                      <a:endParaRPr lang="en-GB" sz="1100">
                        <a:effectLst/>
                      </a:endParaRPr>
                    </a:p>
                    <a:p>
                      <a:pPr algn="ctr">
                        <a:lnSpc>
                          <a:spcPct val="107000"/>
                        </a:lnSpc>
                        <a:spcAft>
                          <a:spcPts val="800"/>
                        </a:spcAft>
                      </a:pPr>
                      <a:r>
                        <a:rPr lang="en-GB" sz="1200">
                          <a:effectLst/>
                        </a:rPr>
                        <a:t>terms to</a:t>
                      </a:r>
                      <a:endParaRPr lang="en-GB" sz="1100">
                        <a:effectLst/>
                      </a:endParaRPr>
                    </a:p>
                    <a:p>
                      <a:pPr algn="ctr">
                        <a:lnSpc>
                          <a:spcPct val="107000"/>
                        </a:lnSpc>
                        <a:spcAft>
                          <a:spcPts val="800"/>
                        </a:spcAft>
                      </a:pPr>
                      <a:r>
                        <a:rPr lang="en-GB" sz="1200">
                          <a:effectLst/>
                        </a:rPr>
                        <a:t>describe the</a:t>
                      </a:r>
                      <a:endParaRPr lang="en-GB" sz="1100">
                        <a:effectLst/>
                      </a:endParaRPr>
                    </a:p>
                    <a:p>
                      <a:pPr algn="ctr">
                        <a:lnSpc>
                          <a:spcPct val="107000"/>
                        </a:lnSpc>
                        <a:spcAft>
                          <a:spcPts val="800"/>
                        </a:spcAft>
                      </a:pPr>
                      <a:r>
                        <a:rPr lang="en-GB" sz="1200">
                          <a:effectLst/>
                        </a:rPr>
                        <a:t>male and</a:t>
                      </a:r>
                      <a:endParaRPr lang="en-GB" sz="1100">
                        <a:effectLst/>
                      </a:endParaRPr>
                    </a:p>
                    <a:p>
                      <a:pPr algn="ctr">
                        <a:lnSpc>
                          <a:spcPct val="107000"/>
                        </a:lnSpc>
                        <a:spcAft>
                          <a:spcPts val="800"/>
                        </a:spcAft>
                      </a:pPr>
                      <a:r>
                        <a:rPr lang="en-GB" sz="1200">
                          <a:effectLst/>
                        </a:rPr>
                        <a:t>female sexual</a:t>
                      </a:r>
                      <a:endParaRPr lang="en-GB" sz="1100">
                        <a:effectLst/>
                      </a:endParaRPr>
                    </a:p>
                    <a:p>
                      <a:pPr algn="ctr">
                        <a:lnSpc>
                          <a:spcPct val="107000"/>
                        </a:lnSpc>
                        <a:spcAft>
                          <a:spcPts val="800"/>
                        </a:spcAft>
                      </a:pPr>
                      <a:r>
                        <a:rPr lang="en-GB" sz="1200">
                          <a:effectLst/>
                        </a:rPr>
                        <a:t>organs.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The nature and</a:t>
                      </a:r>
                      <a:endParaRPr lang="en-GB" sz="1100">
                        <a:effectLst/>
                      </a:endParaRPr>
                    </a:p>
                    <a:p>
                      <a:pPr algn="ctr">
                        <a:lnSpc>
                          <a:spcPct val="107000"/>
                        </a:lnSpc>
                        <a:spcAft>
                          <a:spcPts val="800"/>
                        </a:spcAft>
                      </a:pPr>
                      <a:r>
                        <a:rPr lang="en-GB" sz="1200">
                          <a:effectLst/>
                        </a:rPr>
                        <a:t>consequences</a:t>
                      </a:r>
                      <a:endParaRPr lang="en-GB" sz="1100">
                        <a:effectLst/>
                      </a:endParaRPr>
                    </a:p>
                    <a:p>
                      <a:pPr algn="ctr">
                        <a:lnSpc>
                          <a:spcPct val="107000"/>
                        </a:lnSpc>
                        <a:spcAft>
                          <a:spcPts val="800"/>
                        </a:spcAft>
                      </a:pPr>
                      <a:r>
                        <a:rPr lang="en-GB" sz="1200">
                          <a:effectLst/>
                        </a:rPr>
                        <a:t>of</a:t>
                      </a:r>
                      <a:endParaRPr lang="en-GB" sz="1100">
                        <a:effectLst/>
                      </a:endParaRPr>
                    </a:p>
                    <a:p>
                      <a:pPr algn="ctr">
                        <a:lnSpc>
                          <a:spcPct val="107000"/>
                        </a:lnSpc>
                        <a:spcAft>
                          <a:spcPts val="800"/>
                        </a:spcAft>
                      </a:pPr>
                      <a:r>
                        <a:rPr lang="en-GB" sz="1200">
                          <a:effectLst/>
                        </a:rPr>
                        <a:t>discrimination,</a:t>
                      </a:r>
                      <a:endParaRPr lang="en-GB" sz="1100">
                        <a:effectLst/>
                      </a:endParaRPr>
                    </a:p>
                    <a:p>
                      <a:pPr algn="ctr">
                        <a:lnSpc>
                          <a:spcPct val="107000"/>
                        </a:lnSpc>
                        <a:spcAft>
                          <a:spcPts val="800"/>
                        </a:spcAft>
                      </a:pPr>
                      <a:r>
                        <a:rPr lang="en-GB" sz="1200">
                          <a:effectLst/>
                        </a:rPr>
                        <a:t>including the</a:t>
                      </a:r>
                      <a:endParaRPr lang="en-GB" sz="1100">
                        <a:effectLst/>
                      </a:endParaRPr>
                    </a:p>
                    <a:p>
                      <a:pPr algn="ctr">
                        <a:lnSpc>
                          <a:spcPct val="107000"/>
                        </a:lnSpc>
                        <a:spcAft>
                          <a:spcPts val="800"/>
                        </a:spcAft>
                      </a:pPr>
                      <a:r>
                        <a:rPr lang="en-GB" sz="1200">
                          <a:effectLst/>
                        </a:rPr>
                        <a:t>use of prejudice</a:t>
                      </a:r>
                      <a:endParaRPr lang="en-GB" sz="1100">
                        <a:effectLst/>
                      </a:endParaRPr>
                    </a:p>
                    <a:p>
                      <a:pPr algn="ctr">
                        <a:lnSpc>
                          <a:spcPct val="107000"/>
                        </a:lnSpc>
                        <a:spcAft>
                          <a:spcPts val="800"/>
                        </a:spcAft>
                      </a:pPr>
                      <a:r>
                        <a:rPr lang="en-GB" sz="1200">
                          <a:effectLst/>
                        </a:rPr>
                        <a:t>based</a:t>
                      </a:r>
                      <a:endParaRPr lang="en-GB" sz="1100">
                        <a:effectLst/>
                      </a:endParaRPr>
                    </a:p>
                    <a:p>
                      <a:pPr algn="ctr">
                        <a:lnSpc>
                          <a:spcPct val="107000"/>
                        </a:lnSpc>
                        <a:spcAft>
                          <a:spcPts val="800"/>
                        </a:spcAft>
                      </a:pPr>
                      <a:r>
                        <a:rPr lang="en-GB" sz="1200">
                          <a:effectLst/>
                        </a:rPr>
                        <a:t>language.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That some</a:t>
                      </a:r>
                      <a:endParaRPr lang="en-GB" sz="1100">
                        <a:effectLst/>
                      </a:endParaRPr>
                    </a:p>
                    <a:p>
                      <a:pPr algn="ctr">
                        <a:lnSpc>
                          <a:spcPct val="107000"/>
                        </a:lnSpc>
                        <a:spcAft>
                          <a:spcPts val="800"/>
                        </a:spcAft>
                      </a:pPr>
                      <a:r>
                        <a:rPr lang="en-GB" sz="1200">
                          <a:effectLst/>
                        </a:rPr>
                        <a:t>cultural</a:t>
                      </a:r>
                      <a:endParaRPr lang="en-GB" sz="1100">
                        <a:effectLst/>
                      </a:endParaRPr>
                    </a:p>
                    <a:p>
                      <a:pPr algn="ctr">
                        <a:lnSpc>
                          <a:spcPct val="107000"/>
                        </a:lnSpc>
                        <a:spcAft>
                          <a:spcPts val="800"/>
                        </a:spcAft>
                      </a:pPr>
                      <a:r>
                        <a:rPr lang="en-GB" sz="1200">
                          <a:effectLst/>
                        </a:rPr>
                        <a:t>practices are</a:t>
                      </a:r>
                      <a:endParaRPr lang="en-GB" sz="1100">
                        <a:effectLst/>
                      </a:endParaRPr>
                    </a:p>
                    <a:p>
                      <a:pPr algn="ctr">
                        <a:lnSpc>
                          <a:spcPct val="107000"/>
                        </a:lnSpc>
                        <a:spcAft>
                          <a:spcPts val="800"/>
                        </a:spcAft>
                      </a:pPr>
                      <a:r>
                        <a:rPr lang="en-GB" sz="1200">
                          <a:effectLst/>
                        </a:rPr>
                        <a:t>against British</a:t>
                      </a:r>
                      <a:endParaRPr lang="en-GB" sz="1100">
                        <a:effectLst/>
                      </a:endParaRPr>
                    </a:p>
                    <a:p>
                      <a:pPr algn="ctr">
                        <a:lnSpc>
                          <a:spcPct val="107000"/>
                        </a:lnSpc>
                        <a:spcAft>
                          <a:spcPts val="800"/>
                        </a:spcAft>
                      </a:pPr>
                      <a:r>
                        <a:rPr lang="en-GB" sz="1200">
                          <a:effectLst/>
                        </a:rPr>
                        <a:t>law, including</a:t>
                      </a:r>
                      <a:endParaRPr lang="en-GB" sz="1100">
                        <a:effectLst/>
                      </a:endParaRPr>
                    </a:p>
                    <a:p>
                      <a:pPr algn="ctr">
                        <a:lnSpc>
                          <a:spcPct val="107000"/>
                        </a:lnSpc>
                        <a:spcAft>
                          <a:spcPts val="800"/>
                        </a:spcAft>
                      </a:pPr>
                      <a:r>
                        <a:rPr lang="en-GB" sz="1200">
                          <a:effectLst/>
                        </a:rPr>
                        <a:t>Female genital</a:t>
                      </a:r>
                      <a:endParaRPr lang="en-GB" sz="1100">
                        <a:effectLst/>
                      </a:endParaRPr>
                    </a:p>
                    <a:p>
                      <a:pPr algn="ctr">
                        <a:lnSpc>
                          <a:spcPct val="107000"/>
                        </a:lnSpc>
                        <a:spcAft>
                          <a:spcPts val="800"/>
                        </a:spcAft>
                      </a:pPr>
                      <a:r>
                        <a:rPr lang="en-GB" sz="1200">
                          <a:effectLst/>
                        </a:rPr>
                        <a:t>mutilation</a:t>
                      </a:r>
                      <a:endParaRPr lang="en-GB" sz="1100">
                        <a:effectLst/>
                      </a:endParaRPr>
                    </a:p>
                    <a:p>
                      <a:pPr algn="ctr">
                        <a:lnSpc>
                          <a:spcPct val="107000"/>
                        </a:lnSpc>
                        <a:spcAft>
                          <a:spcPts val="800"/>
                        </a:spcAft>
                      </a:pPr>
                      <a:r>
                        <a:rPr lang="en-GB" sz="1200">
                          <a:effectLst/>
                        </a:rPr>
                        <a:t>(FGM).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a:effectLst/>
                        </a:rPr>
                        <a:t>That some</a:t>
                      </a:r>
                      <a:endParaRPr lang="en-GB" sz="1100">
                        <a:effectLst/>
                      </a:endParaRPr>
                    </a:p>
                    <a:p>
                      <a:pPr algn="ctr">
                        <a:lnSpc>
                          <a:spcPct val="107000"/>
                        </a:lnSpc>
                        <a:spcAft>
                          <a:spcPts val="800"/>
                        </a:spcAft>
                      </a:pPr>
                      <a:r>
                        <a:rPr lang="en-GB" sz="1200">
                          <a:effectLst/>
                        </a:rPr>
                        <a:t>infections can</a:t>
                      </a:r>
                      <a:endParaRPr lang="en-GB" sz="1100">
                        <a:effectLst/>
                      </a:endParaRPr>
                    </a:p>
                    <a:p>
                      <a:pPr algn="ctr">
                        <a:lnSpc>
                          <a:spcPct val="107000"/>
                        </a:lnSpc>
                        <a:spcAft>
                          <a:spcPts val="800"/>
                        </a:spcAft>
                      </a:pPr>
                      <a:r>
                        <a:rPr lang="en-GB" sz="1200">
                          <a:effectLst/>
                        </a:rPr>
                        <a:t>be shared</a:t>
                      </a:r>
                      <a:endParaRPr lang="en-GB" sz="1100">
                        <a:effectLst/>
                      </a:endParaRPr>
                    </a:p>
                    <a:p>
                      <a:pPr algn="ctr">
                        <a:lnSpc>
                          <a:spcPct val="107000"/>
                        </a:lnSpc>
                        <a:spcAft>
                          <a:spcPts val="800"/>
                        </a:spcAft>
                      </a:pPr>
                      <a:r>
                        <a:rPr lang="en-GB" sz="1200">
                          <a:effectLst/>
                        </a:rPr>
                        <a:t>during sexual</a:t>
                      </a:r>
                      <a:endParaRPr lang="en-GB" sz="1100">
                        <a:effectLst/>
                      </a:endParaRPr>
                    </a:p>
                    <a:p>
                      <a:pPr algn="ctr">
                        <a:lnSpc>
                          <a:spcPct val="107000"/>
                        </a:lnSpc>
                        <a:spcAft>
                          <a:spcPts val="800"/>
                        </a:spcAft>
                      </a:pPr>
                      <a:r>
                        <a:rPr lang="en-GB" sz="1200">
                          <a:effectLst/>
                        </a:rPr>
                        <a:t>intercourse, and</a:t>
                      </a:r>
                      <a:endParaRPr lang="en-GB" sz="1100">
                        <a:effectLst/>
                      </a:endParaRPr>
                    </a:p>
                    <a:p>
                      <a:pPr algn="ctr">
                        <a:lnSpc>
                          <a:spcPct val="107000"/>
                        </a:lnSpc>
                        <a:spcAft>
                          <a:spcPts val="800"/>
                        </a:spcAft>
                      </a:pPr>
                      <a:r>
                        <a:rPr lang="en-GB" sz="1200">
                          <a:effectLst/>
                        </a:rPr>
                        <a:t>that a condom</a:t>
                      </a:r>
                      <a:endParaRPr lang="en-GB" sz="1100">
                        <a:effectLst/>
                      </a:endParaRPr>
                    </a:p>
                    <a:p>
                      <a:pPr algn="ctr">
                        <a:lnSpc>
                          <a:spcPct val="107000"/>
                        </a:lnSpc>
                        <a:spcAft>
                          <a:spcPts val="800"/>
                        </a:spcAft>
                      </a:pPr>
                      <a:r>
                        <a:rPr lang="en-GB" sz="1200">
                          <a:effectLst/>
                        </a:rPr>
                        <a:t>can help to</a:t>
                      </a:r>
                      <a:endParaRPr lang="en-GB" sz="1100">
                        <a:effectLst/>
                      </a:endParaRPr>
                    </a:p>
                    <a:p>
                      <a:pPr algn="ctr">
                        <a:lnSpc>
                          <a:spcPct val="107000"/>
                        </a:lnSpc>
                        <a:spcAft>
                          <a:spcPts val="800"/>
                        </a:spcAft>
                      </a:pPr>
                      <a:r>
                        <a:rPr lang="en-GB" sz="1200">
                          <a:effectLst/>
                        </a:rPr>
                        <a:t>prevent this.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200" dirty="0">
                          <a:effectLst/>
                        </a:rPr>
                        <a:t>Knowing when,</a:t>
                      </a:r>
                      <a:endParaRPr lang="en-GB" sz="1100" dirty="0">
                        <a:effectLst/>
                      </a:endParaRPr>
                    </a:p>
                    <a:p>
                      <a:pPr algn="ctr">
                        <a:lnSpc>
                          <a:spcPct val="107000"/>
                        </a:lnSpc>
                        <a:spcAft>
                          <a:spcPts val="800"/>
                        </a:spcAft>
                      </a:pPr>
                      <a:r>
                        <a:rPr lang="en-GB" sz="1200" dirty="0">
                          <a:effectLst/>
                        </a:rPr>
                        <a:t>who and how</a:t>
                      </a:r>
                      <a:endParaRPr lang="en-GB" sz="1100" dirty="0">
                        <a:effectLst/>
                      </a:endParaRPr>
                    </a:p>
                    <a:p>
                      <a:pPr algn="ctr">
                        <a:lnSpc>
                          <a:spcPct val="107000"/>
                        </a:lnSpc>
                        <a:spcAft>
                          <a:spcPts val="800"/>
                        </a:spcAft>
                      </a:pPr>
                      <a:r>
                        <a:rPr lang="en-GB" sz="1200" dirty="0">
                          <a:effectLst/>
                        </a:rPr>
                        <a:t>to ask for help</a:t>
                      </a:r>
                      <a:endParaRPr lang="en-GB" sz="1100" dirty="0">
                        <a:effectLst/>
                      </a:endParaRPr>
                    </a:p>
                    <a:p>
                      <a:pPr algn="ctr">
                        <a:lnSpc>
                          <a:spcPct val="107000"/>
                        </a:lnSpc>
                        <a:spcAft>
                          <a:spcPts val="800"/>
                        </a:spcAft>
                      </a:pPr>
                      <a:r>
                        <a:rPr lang="en-GB" sz="1200" dirty="0">
                          <a:effectLst/>
                        </a:rPr>
                        <a:t>independently</a:t>
                      </a:r>
                      <a:endParaRPr lang="en-GB" sz="1100" dirty="0">
                        <a:effectLst/>
                      </a:endParaRPr>
                    </a:p>
                    <a:p>
                      <a:pPr algn="ctr">
                        <a:lnSpc>
                          <a:spcPct val="107000"/>
                        </a:lnSpc>
                        <a:spcAft>
                          <a:spcPts val="800"/>
                        </a:spcAft>
                      </a:pPr>
                      <a:r>
                        <a:rPr lang="en-GB" sz="1200" dirty="0">
                          <a:effectLst/>
                        </a:rPr>
                        <a:t>or with support.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8616206"/>
                  </a:ext>
                </a:extLst>
              </a:tr>
            </a:tbl>
          </a:graphicData>
        </a:graphic>
      </p:graphicFrame>
      <p:sp>
        <p:nvSpPr>
          <p:cNvPr id="5" name="Rectangle 1">
            <a:extLst>
              <a:ext uri="{FF2B5EF4-FFF2-40B4-BE49-F238E27FC236}">
                <a16:creationId xmlns:a16="http://schemas.microsoft.com/office/drawing/2014/main" id="{552C02D6-E46C-45DB-96BF-243150ED7F9E}"/>
              </a:ext>
            </a:extLst>
          </p:cNvPr>
          <p:cNvSpPr>
            <a:spLocks noChangeArrowheads="1"/>
          </p:cNvSpPr>
          <p:nvPr/>
        </p:nvSpPr>
        <p:spPr bwMode="auto">
          <a:xfrm>
            <a:off x="5372589" y="1292779"/>
            <a:ext cx="8579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Year 6</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92990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6542" y="460836"/>
            <a:ext cx="7875874" cy="769441"/>
          </a:xfrm>
          <a:prstGeom prst="rect">
            <a:avLst/>
          </a:prstGeom>
        </p:spPr>
        <p:txBody>
          <a:bodyPr wrap="none">
            <a:spAutoFit/>
          </a:bodyPr>
          <a:lstStyle/>
          <a:p>
            <a:r>
              <a:rPr lang="en-GB" sz="4400" b="1" dirty="0">
                <a:solidFill>
                  <a:srgbClr val="FF0000"/>
                </a:solidFill>
                <a:latin typeface="Comic Sans MS" panose="030F0702030302020204" pitchFamily="66" charset="0"/>
              </a:rPr>
              <a:t>What about Sex Education?</a:t>
            </a:r>
          </a:p>
        </p:txBody>
      </p:sp>
      <p:sp>
        <p:nvSpPr>
          <p:cNvPr id="3" name="Rectangle 2"/>
          <p:cNvSpPr/>
          <p:nvPr/>
        </p:nvSpPr>
        <p:spPr>
          <a:xfrm>
            <a:off x="742950" y="1520600"/>
            <a:ext cx="10734675" cy="4154984"/>
          </a:xfrm>
          <a:prstGeom prst="rect">
            <a:avLst/>
          </a:prstGeom>
        </p:spPr>
        <p:txBody>
          <a:bodyPr wrap="square">
            <a:spAutoFit/>
          </a:bodyPr>
          <a:lstStyle/>
          <a:p>
            <a:pPr marL="342900" indent="-342900">
              <a:buFont typeface="Arial" panose="020B0604020202020204" pitchFamily="34" charset="0"/>
              <a:buChar char="•"/>
            </a:pPr>
            <a:r>
              <a:rPr lang="en-GB" sz="2400" dirty="0">
                <a:latin typeface="Comic Sans MS" panose="030F0702030302020204" pitchFamily="66" charset="0"/>
              </a:rPr>
              <a:t>These new statutory requirements do not extend to </a:t>
            </a:r>
            <a:r>
              <a:rPr lang="en-GB" sz="2400" b="1" dirty="0">
                <a:latin typeface="Comic Sans MS" panose="030F0702030302020204" pitchFamily="66" charset="0"/>
              </a:rPr>
              <a:t>sex education </a:t>
            </a:r>
            <a:r>
              <a:rPr lang="en-GB" sz="2400" dirty="0">
                <a:latin typeface="Comic Sans MS" panose="030F0702030302020204" pitchFamily="66" charset="0"/>
              </a:rPr>
              <a:t>at KS 1 and 2 (beyond the biological/reproductive aspects schools are already required to cover in science)</a:t>
            </a:r>
          </a:p>
          <a:p>
            <a:endParaRPr lang="en-GB" sz="2400" dirty="0">
              <a:latin typeface="Comic Sans MS" panose="030F0702030302020204" pitchFamily="66" charset="0"/>
            </a:endParaRPr>
          </a:p>
          <a:p>
            <a:pPr marL="342900" indent="-342900">
              <a:buFont typeface="Arial" panose="020B0604020202020204" pitchFamily="34" charset="0"/>
              <a:buChar char="•"/>
            </a:pPr>
            <a:r>
              <a:rPr lang="en-GB" sz="2400" dirty="0">
                <a:latin typeface="Comic Sans MS" panose="030F0702030302020204" pitchFamily="66" charset="0"/>
              </a:rPr>
              <a:t>However, the Department for Education </a:t>
            </a:r>
            <a:r>
              <a:rPr lang="en-GB" sz="2400" i="1" dirty="0">
                <a:latin typeface="Comic Sans MS" panose="030F0702030302020204" pitchFamily="66" charset="0"/>
              </a:rPr>
              <a:t>‘continues to recommend that all primary schools should have a sex education programme tailored to the age and the physical and emotional maturity of the pupils’ </a:t>
            </a:r>
          </a:p>
          <a:p>
            <a:pPr marL="342900" indent="-342900">
              <a:buFont typeface="Arial" panose="020B0604020202020204" pitchFamily="34" charset="0"/>
              <a:buChar char="•"/>
            </a:pPr>
            <a:endParaRPr lang="en-GB" sz="2400" i="1" dirty="0">
              <a:latin typeface="Comic Sans MS" panose="030F0702030302020204" pitchFamily="66" charset="0"/>
            </a:endParaRPr>
          </a:p>
          <a:p>
            <a:pPr marL="342900" indent="-342900">
              <a:buFont typeface="Arial" panose="020B0604020202020204" pitchFamily="34" charset="0"/>
              <a:buChar char="•"/>
            </a:pPr>
            <a:r>
              <a:rPr lang="en-GB" sz="2400" dirty="0">
                <a:latin typeface="Comic Sans MS" panose="030F0702030302020204" pitchFamily="66" charset="0"/>
              </a:rPr>
              <a:t>Parents will continue to have the right to withdraw their child from sex education but </a:t>
            </a:r>
            <a:r>
              <a:rPr lang="en-GB" sz="2400" b="1" dirty="0">
                <a:latin typeface="Comic Sans MS" panose="030F0702030302020204" pitchFamily="66" charset="0"/>
              </a:rPr>
              <a:t>not</a:t>
            </a:r>
            <a:r>
              <a:rPr lang="en-GB" sz="2400" dirty="0">
                <a:latin typeface="Comic Sans MS" panose="030F0702030302020204" pitchFamily="66" charset="0"/>
              </a:rPr>
              <a:t> from statutory Relationships Education or Health Education. </a:t>
            </a:r>
          </a:p>
        </p:txBody>
      </p:sp>
    </p:spTree>
    <p:extLst>
      <p:ext uri="{BB962C8B-B14F-4D97-AF65-F5344CB8AC3E}">
        <p14:creationId xmlns:p14="http://schemas.microsoft.com/office/powerpoint/2010/main" val="1573591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8372" y="536028"/>
            <a:ext cx="10997383" cy="769441"/>
          </a:xfrm>
          <a:prstGeom prst="rect">
            <a:avLst/>
          </a:prstGeom>
        </p:spPr>
        <p:txBody>
          <a:bodyPr wrap="square">
            <a:spAutoFit/>
          </a:bodyPr>
          <a:lstStyle/>
          <a:p>
            <a:pPr algn="ctr"/>
            <a:r>
              <a:rPr lang="en-GB" sz="4400" b="1" dirty="0">
                <a:solidFill>
                  <a:srgbClr val="000000"/>
                </a:solidFill>
                <a:latin typeface="Comic Sans MS" panose="030F0702030302020204" pitchFamily="66" charset="0"/>
              </a:rPr>
              <a:t>Right of withdrawal </a:t>
            </a:r>
          </a:p>
        </p:txBody>
      </p:sp>
      <p:sp>
        <p:nvSpPr>
          <p:cNvPr id="2" name="Rectangle 1"/>
          <p:cNvSpPr/>
          <p:nvPr/>
        </p:nvSpPr>
        <p:spPr>
          <a:xfrm>
            <a:off x="2829063" y="1863996"/>
            <a:ext cx="6096000" cy="4031873"/>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a:r>
              <a:rPr lang="en-GB" sz="1600" b="1" dirty="0">
                <a:solidFill>
                  <a:srgbClr val="000000"/>
                </a:solidFill>
                <a:latin typeface="Comic Sans MS" panose="030F0702030302020204" pitchFamily="66" charset="0"/>
              </a:rPr>
              <a:t>Starting Summer 2021</a:t>
            </a:r>
          </a:p>
          <a:p>
            <a:pPr marL="285750" indent="-285750">
              <a:buFont typeface="Arial" panose="020B0604020202020204" pitchFamily="34" charset="0"/>
              <a:buChar char="•"/>
            </a:pPr>
            <a:r>
              <a:rPr lang="en-GB" sz="1600" dirty="0">
                <a:solidFill>
                  <a:srgbClr val="000000"/>
                </a:solidFill>
                <a:latin typeface="Comic Sans MS" panose="030F0702030302020204" pitchFamily="66" charset="0"/>
              </a:rPr>
              <a:t>Parents will not be able to withdraw their child from any aspect of Relationships Education or Health Education.</a:t>
            </a:r>
          </a:p>
          <a:p>
            <a:pPr marL="285750" indent="-285750">
              <a:buFont typeface="Arial" panose="020B0604020202020204" pitchFamily="34" charset="0"/>
              <a:buChar char="•"/>
            </a:pPr>
            <a:r>
              <a:rPr lang="en-GB" sz="1600" dirty="0">
                <a:solidFill>
                  <a:srgbClr val="000000"/>
                </a:solidFill>
                <a:latin typeface="Comic Sans MS" panose="030F0702030302020204" pitchFamily="66" charset="0"/>
              </a:rPr>
              <a:t>Parents will be able to withdraw their child (following discussion with the school) from </a:t>
            </a:r>
            <a:r>
              <a:rPr lang="en-GB" sz="1600" b="1" dirty="0">
                <a:solidFill>
                  <a:srgbClr val="000000"/>
                </a:solidFill>
                <a:latin typeface="Comic Sans MS" panose="030F0702030302020204" pitchFamily="66" charset="0"/>
              </a:rPr>
              <a:t>any or all aspects of Sex Education</a:t>
            </a:r>
            <a:r>
              <a:rPr lang="en-GB" sz="1600" dirty="0">
                <a:solidFill>
                  <a:srgbClr val="000000"/>
                </a:solidFill>
                <a:latin typeface="Comic Sans MS" panose="030F0702030302020204" pitchFamily="66" charset="0"/>
              </a:rPr>
              <a:t>, other than those which are part of the science curriculum, up to and until three terms before the age of 16.</a:t>
            </a:r>
          </a:p>
          <a:p>
            <a:pPr marL="285750" indent="-285750">
              <a:buFont typeface="Arial" panose="020B0604020202020204" pitchFamily="34" charset="0"/>
              <a:buChar char="•"/>
            </a:pPr>
            <a:r>
              <a:rPr lang="en-GB" sz="1600" dirty="0">
                <a:solidFill>
                  <a:srgbClr val="000000"/>
                </a:solidFill>
                <a:latin typeface="Comic Sans MS" panose="030F0702030302020204" pitchFamily="66" charset="0"/>
              </a:rPr>
              <a:t>After that point, the guidance states that ‘if the child wishes to receive sex education rather than be withdrawn, the school should make arrangements to provide the child with sex education during one of those terms.’</a:t>
            </a:r>
          </a:p>
          <a:p>
            <a:pPr marL="285750" indent="-285750">
              <a:buFont typeface="Arial" panose="020B0604020202020204" pitchFamily="34" charset="0"/>
              <a:buChar char="•"/>
            </a:pPr>
            <a:r>
              <a:rPr lang="en-GB" sz="1600" dirty="0">
                <a:solidFill>
                  <a:srgbClr val="000000"/>
                </a:solidFill>
                <a:latin typeface="Comic Sans MS" panose="030F0702030302020204" pitchFamily="66" charset="0"/>
              </a:rPr>
              <a:t>Where pupils are withdrawn from sex education, schools should document the process and will have to ‘ensure that the pupil receives appropriate, purposeful education during the period of withdrawal.’</a:t>
            </a:r>
          </a:p>
        </p:txBody>
      </p:sp>
    </p:spTree>
    <p:extLst>
      <p:ext uri="{BB962C8B-B14F-4D97-AF65-F5344CB8AC3E}">
        <p14:creationId xmlns:p14="http://schemas.microsoft.com/office/powerpoint/2010/main" val="247609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1109</Words>
  <Application>Microsoft Office PowerPoint</Application>
  <PresentationFormat>Widescreen</PresentationFormat>
  <Paragraphs>348</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MS PGothic</vt:lpstr>
      <vt:lpstr>Arial</vt:lpstr>
      <vt:lpstr>Calibri</vt:lpstr>
      <vt:lpstr>Calibri Light</vt:lpstr>
      <vt:lpstr>Comic Sans MS</vt:lpstr>
      <vt:lpstr>Courier New</vt:lpstr>
      <vt:lpstr>Times New Roman</vt:lpstr>
      <vt:lpstr>Office Theme</vt:lpstr>
      <vt:lpstr>Personal Social Health Economics (PSHE)  and  Relationships and Sex Education (RSE)</vt:lpstr>
      <vt:lpstr>Objectives</vt:lpstr>
      <vt:lpstr>What’s New?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 or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PSHE and RSE at South Crosland CE (A) Junior School</dc:title>
  <dc:creator>E Burnett</dc:creator>
  <cp:lastModifiedBy>Maria Adcock</cp:lastModifiedBy>
  <cp:revision>21</cp:revision>
  <dcterms:created xsi:type="dcterms:W3CDTF">2020-02-03T15:51:14Z</dcterms:created>
  <dcterms:modified xsi:type="dcterms:W3CDTF">2020-11-05T10:00:20Z</dcterms:modified>
</cp:coreProperties>
</file>